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387" r:id="rId2"/>
    <p:sldId id="290" r:id="rId3"/>
    <p:sldId id="438" r:id="rId4"/>
    <p:sldId id="280" r:id="rId5"/>
    <p:sldId id="284" r:id="rId6"/>
    <p:sldId id="259" r:id="rId7"/>
    <p:sldId id="258" r:id="rId8"/>
    <p:sldId id="257" r:id="rId9"/>
    <p:sldId id="338" r:id="rId10"/>
    <p:sldId id="337" r:id="rId11"/>
    <p:sldId id="396" r:id="rId12"/>
    <p:sldId id="414" r:id="rId13"/>
    <p:sldId id="413" r:id="rId14"/>
    <p:sldId id="430" r:id="rId15"/>
    <p:sldId id="429" r:id="rId16"/>
    <p:sldId id="428" r:id="rId17"/>
    <p:sldId id="427" r:id="rId18"/>
    <p:sldId id="434" r:id="rId19"/>
    <p:sldId id="415" r:id="rId20"/>
    <p:sldId id="342" r:id="rId21"/>
    <p:sldId id="341" r:id="rId22"/>
    <p:sldId id="425" r:id="rId23"/>
    <p:sldId id="424" r:id="rId24"/>
    <p:sldId id="435" r:id="rId25"/>
    <p:sldId id="436" r:id="rId26"/>
    <p:sldId id="422" r:id="rId27"/>
    <p:sldId id="432" r:id="rId28"/>
    <p:sldId id="431" r:id="rId29"/>
    <p:sldId id="421" r:id="rId30"/>
    <p:sldId id="419" r:id="rId31"/>
    <p:sldId id="420" r:id="rId32"/>
    <p:sldId id="416" r:id="rId33"/>
    <p:sldId id="359" r:id="rId34"/>
    <p:sldId id="358" r:id="rId35"/>
    <p:sldId id="417" r:id="rId36"/>
    <p:sldId id="407" r:id="rId37"/>
    <p:sldId id="406" r:id="rId38"/>
    <p:sldId id="392" r:id="rId39"/>
    <p:sldId id="393" r:id="rId40"/>
    <p:sldId id="294" r:id="rId41"/>
    <p:sldId id="397" r:id="rId42"/>
    <p:sldId id="398" r:id="rId43"/>
    <p:sldId id="43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" initials="R" lastIdx="2" clrIdx="0">
    <p:extLst>
      <p:ext uri="{19B8F6BF-5375-455C-9EA6-DF929625EA0E}">
        <p15:presenceInfo xmlns:p15="http://schemas.microsoft.com/office/powerpoint/2012/main" userId="Ram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939393"/>
    <a:srgbClr val="55C5E9"/>
    <a:srgbClr val="474747"/>
    <a:srgbClr val="3C8A2E"/>
    <a:srgbClr val="ABAFBA"/>
    <a:srgbClr val="EAEAEE"/>
    <a:srgbClr val="958C86"/>
    <a:srgbClr val="6E6867"/>
    <a:srgbClr val="908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 autoAdjust="0"/>
    <p:restoredTop sz="92760" autoAdjust="0"/>
  </p:normalViewPr>
  <p:slideViewPr>
    <p:cSldViewPr snapToGrid="0">
      <p:cViewPr varScale="1">
        <p:scale>
          <a:sx n="76" d="100"/>
          <a:sy n="76" d="100"/>
        </p:scale>
        <p:origin x="19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mesh\Documents\0-Paretos%20-%20Consulting%20effort\Consulting%20projects%20analysis%20v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611111111111112E-2"/>
          <c:y val="5.6865757633954302E-2"/>
          <c:w val="0.90277777777777779"/>
          <c:h val="0.660569105691056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Label 1</c:v>
                </c:pt>
                <c:pt idx="1">
                  <c:v>Label 2</c:v>
                </c:pt>
                <c:pt idx="2">
                  <c:v>Label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611111111111112E-2"/>
          <c:y val="5.6865757633954302E-2"/>
          <c:w val="0.90277777777777779"/>
          <c:h val="0.660569105691056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Label 1</c:v>
                </c:pt>
                <c:pt idx="1">
                  <c:v>Label 2</c:v>
                </c:pt>
                <c:pt idx="2">
                  <c:v>Label 3</c:v>
                </c:pt>
                <c:pt idx="3">
                  <c:v>Label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Number of Projects</a:t>
            </a:r>
          </a:p>
          <a:p>
            <a:pPr>
              <a:defRPr/>
            </a:pPr>
            <a:r>
              <a:rPr lang="en-US" dirty="0"/>
              <a:t>By Consulting Product Pillar</a:t>
            </a:r>
          </a:p>
          <a:p>
            <a:pPr>
              <a:defRPr/>
            </a:pPr>
            <a:r>
              <a:rPr lang="en-US" sz="1000" dirty="0"/>
              <a:t>(Assess/Strategy/Execution/Measure)</a:t>
            </a:r>
          </a:p>
        </c:rich>
      </c:tx>
      <c:layout>
        <c:manualLayout>
          <c:xMode val="edge"/>
          <c:yMode val="edge"/>
          <c:x val="0.26746522309711285"/>
          <c:y val="3.2407335221711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'Consulting Projects Jan-July'!$C$105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'Consulting Projects Jan-July'!$A$106:$A$111</c:f>
              <c:strCache>
                <c:ptCount val="6"/>
                <c:pt idx="0">
                  <c:v>Assessment</c:v>
                </c:pt>
                <c:pt idx="1">
                  <c:v>Strategy</c:v>
                </c:pt>
                <c:pt idx="2">
                  <c:v>Execution</c:v>
                </c:pt>
                <c:pt idx="3">
                  <c:v>Measurement</c:v>
                </c:pt>
                <c:pt idx="4">
                  <c:v>Data Pull</c:v>
                </c:pt>
                <c:pt idx="5">
                  <c:v>Latinum-Syndicated</c:v>
                </c:pt>
              </c:strCache>
            </c:strRef>
          </c:cat>
          <c:val>
            <c:numRef>
              <c:f>'Consulting Projects Jan-July'!$C$106:$C$111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12</c:v>
                </c:pt>
                <c:pt idx="3">
                  <c:v>7</c:v>
                </c:pt>
                <c:pt idx="4">
                  <c:v>19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6113488"/>
        <c:axId val="366114048"/>
      </c:barChart>
      <c:catAx>
        <c:axId val="36611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114048"/>
        <c:crosses val="autoZero"/>
        <c:auto val="1"/>
        <c:lblAlgn val="ctr"/>
        <c:lblOffset val="100"/>
        <c:noMultiLvlLbl val="0"/>
      </c:catAx>
      <c:valAx>
        <c:axId val="36611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11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EE971-5145-462E-B072-E1485F25EB4D}" type="datetimeFigureOut">
              <a:rPr lang="en-US" smtClean="0"/>
              <a:t>10/9/2015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E0C7F-E928-4E56-9D23-263E2E9F17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2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92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leverage</a:t>
            </a:r>
            <a:r>
              <a:rPr lang="en-US" baseline="0" dirty="0" smtClean="0"/>
              <a:t> staffing strategies and technology to make this more efficient?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7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5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Commentary:</a:t>
            </a:r>
            <a:r>
              <a:rPr lang="en-US" baseline="0" dirty="0" smtClean="0"/>
              <a:t> </a:t>
            </a:r>
            <a:r>
              <a:rPr lang="en-US" dirty="0" smtClean="0"/>
              <a:t>We</a:t>
            </a:r>
            <a:r>
              <a:rPr lang="en-US" baseline="0" dirty="0" smtClean="0"/>
              <a:t> are working to become more efficient and grow consulting.</a:t>
            </a:r>
            <a:r>
              <a:rPr lang="en-US" dirty="0" smtClean="0"/>
              <a:t> These</a:t>
            </a:r>
            <a:r>
              <a:rPr lang="en-US" baseline="0" dirty="0" smtClean="0"/>
              <a:t> are known drivers that will help us: getting to target s</a:t>
            </a:r>
            <a:r>
              <a:rPr lang="en-US" dirty="0" smtClean="0"/>
              <a:t>taffing;</a:t>
            </a:r>
            <a:r>
              <a:rPr lang="en-US" baseline="0" dirty="0" smtClean="0"/>
              <a:t> </a:t>
            </a:r>
            <a:r>
              <a:rPr lang="en-US" dirty="0" smtClean="0"/>
              <a:t>standardizing</a:t>
            </a:r>
            <a:r>
              <a:rPr lang="en-US" baseline="0" dirty="0" smtClean="0"/>
              <a:t> our products and </a:t>
            </a:r>
            <a:r>
              <a:rPr lang="en-US" dirty="0" smtClean="0"/>
              <a:t>approach</a:t>
            </a:r>
            <a:r>
              <a:rPr lang="en-US" baseline="0" dirty="0" smtClean="0"/>
              <a:t>; </a:t>
            </a:r>
            <a:r>
              <a:rPr lang="en-US" dirty="0" smtClean="0"/>
              <a:t>getting better at forecasting</a:t>
            </a:r>
            <a:r>
              <a:rPr lang="en-US" baseline="0" dirty="0" smtClean="0"/>
              <a:t> and sticking to the quoted # of </a:t>
            </a:r>
            <a:r>
              <a:rPr lang="en-US" dirty="0" smtClean="0"/>
              <a:t>hours,</a:t>
            </a:r>
            <a:r>
              <a:rPr lang="en-US" baseline="0" dirty="0" smtClean="0"/>
              <a:t> and moving to Fixed Fee</a:t>
            </a:r>
            <a:r>
              <a:rPr lang="en-US" dirty="0" smtClean="0"/>
              <a:t>.</a:t>
            </a:r>
            <a:r>
              <a:rPr lang="en-US" baseline="0" dirty="0" smtClean="0"/>
              <a:t> A critical step we are taking is to Productize, and this will have benefits for the organization in terms of selling and driving hours exhaustion and incremental.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5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solutions that are in most demand (in black) are detailed on the slides that follow!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9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love these methodologies?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6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4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1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Background: A-B</a:t>
            </a:r>
            <a:r>
              <a:rPr lang="en-US" baseline="0" dirty="0" smtClean="0"/>
              <a:t> – many beers… don’t’ talk to each other… and even if they do often Bud Light and Bud same consumer for Hispanic…</a:t>
            </a:r>
          </a:p>
          <a:p>
            <a:r>
              <a:rPr lang="en-US" baseline="0" dirty="0" smtClean="0"/>
              <a:t>Understanding which brands should play with what consumer?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input… Bud light go after x target… subsegment of pop… too much subsegment</a:t>
            </a:r>
          </a:p>
          <a:p>
            <a:r>
              <a:rPr lang="en-US" baseline="0" dirty="0" smtClean="0"/>
              <a:t>Corona and Modelo (corona – more acc and bic… Unacc to Modelo)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does it help decision making? </a:t>
            </a:r>
          </a:p>
          <a:p>
            <a:r>
              <a:rPr lang="en-US" baseline="0" dirty="0" smtClean="0"/>
              <a:t>CDI BDI – how much dedicated vs. integrated…</a:t>
            </a:r>
          </a:p>
          <a:p>
            <a:r>
              <a:rPr lang="en-US" baseline="0" dirty="0" smtClean="0"/>
              <a:t>If underdeveloped have to do more dedicated.</a:t>
            </a:r>
          </a:p>
          <a:p>
            <a:endParaRPr lang="en-US" dirty="0" smtClean="0"/>
          </a:p>
          <a:p>
            <a:r>
              <a:rPr lang="en-US" dirty="0" smtClean="0"/>
              <a:t>Current</a:t>
            </a:r>
            <a:r>
              <a:rPr lang="en-US" baseline="0" dirty="0" smtClean="0"/>
              <a:t> clients can influence the portfolio only so much… they inherit price,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0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8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E0C7F-E928-4E56-9D23-263E2E9F177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11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tinum 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7491" y="6488114"/>
            <a:ext cx="2192338" cy="369886"/>
          </a:xfrm>
        </p:spPr>
        <p:txBody>
          <a:bodyPr anchor="ctr">
            <a:noAutofit/>
          </a:bodyPr>
          <a:lstStyle>
            <a:lvl1pPr>
              <a:buNone/>
              <a:defRPr sz="675" baseline="0">
                <a:solidFill>
                  <a:schemeClr val="bg1"/>
                </a:solidFill>
              </a:defRPr>
            </a:lvl1pPr>
            <a:lvl2pPr>
              <a:buNone/>
              <a:defRPr sz="675">
                <a:solidFill>
                  <a:schemeClr val="bg1"/>
                </a:solidFill>
              </a:defRPr>
            </a:lvl2pPr>
            <a:lvl3pPr>
              <a:buNone/>
              <a:defRPr sz="675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931663" y="6488114"/>
            <a:ext cx="3004684" cy="369886"/>
          </a:xfrm>
        </p:spPr>
        <p:txBody>
          <a:bodyPr anchor="ctr">
            <a:noAutofit/>
          </a:bodyPr>
          <a:lstStyle>
            <a:lvl1pPr>
              <a:buNone/>
              <a:defRPr sz="675" baseline="0">
                <a:solidFill>
                  <a:schemeClr val="bg1"/>
                </a:solidFill>
              </a:defRPr>
            </a:lvl1pPr>
            <a:lvl2pPr>
              <a:buNone/>
              <a:defRPr sz="675">
                <a:solidFill>
                  <a:schemeClr val="bg1"/>
                </a:solidFill>
              </a:defRPr>
            </a:lvl2pPr>
            <a:lvl3pPr>
              <a:buNone/>
              <a:defRPr sz="675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57033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675" baseline="0">
                <a:solidFill>
                  <a:schemeClr val="bg1"/>
                </a:solidFill>
              </a:defRPr>
            </a:lvl1pPr>
            <a:lvl2pPr>
              <a:buNone/>
              <a:defRPr sz="675">
                <a:solidFill>
                  <a:schemeClr val="bg1"/>
                </a:solidFill>
              </a:defRPr>
            </a:lvl2pPr>
            <a:lvl3pPr>
              <a:buNone/>
              <a:defRPr sz="675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55207" y="3425374"/>
            <a:ext cx="6488113" cy="1465264"/>
          </a:xfrm>
        </p:spPr>
        <p:txBody>
          <a:bodyPr>
            <a:normAutofit/>
          </a:bodyPr>
          <a:lstStyle>
            <a:lvl1pPr>
              <a:buNone/>
              <a:defRPr sz="121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5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Latinum Title P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7489" y="6488114"/>
            <a:ext cx="2192337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931661" y="6488114"/>
            <a:ext cx="3004683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57033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682" y="2261508"/>
            <a:ext cx="2628157" cy="761095"/>
          </a:xfrm>
          <a:prstGeom prst="rect">
            <a:avLst/>
          </a:prstGeom>
        </p:spPr>
      </p:pic>
      <p:pic>
        <p:nvPicPr>
          <p:cNvPr id="13" name="Picture 12" descr="l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351" y="3340100"/>
            <a:ext cx="9080500" cy="2540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55197" y="3425374"/>
            <a:ext cx="6488113" cy="1465263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36344" y="5123542"/>
            <a:ext cx="246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kern="0" dirty="0">
                <a:solidFill>
                  <a:srgbClr val="FFFFFF"/>
                </a:solidFill>
                <a:latin typeface="Calibri"/>
                <a:cs typeface="Calibri"/>
              </a:rPr>
              <a:t>Linked by Knowledge. 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200" kern="0" dirty="0">
                <a:solidFill>
                  <a:srgbClr val="FFFFFF"/>
                </a:solidFill>
                <a:latin typeface="Calibri"/>
                <a:cs typeface="Calibri"/>
              </a:rPr>
              <a:t>                Powered by People.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682" y="2261508"/>
            <a:ext cx="2628157" cy="761095"/>
          </a:xfrm>
          <a:prstGeom prst="rect">
            <a:avLst/>
          </a:prstGeom>
        </p:spPr>
      </p:pic>
      <p:pic>
        <p:nvPicPr>
          <p:cNvPr id="10" name="Picture 9" descr="l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351" y="3340100"/>
            <a:ext cx="9080500" cy="25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36344" y="5123542"/>
            <a:ext cx="246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en-US" sz="1200" kern="0" dirty="0">
                <a:solidFill>
                  <a:srgbClr val="FFFFFF"/>
                </a:solidFill>
                <a:latin typeface="Calibri"/>
                <a:cs typeface="Calibri"/>
              </a:rPr>
              <a:t>Linked by Knowledge. 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en-US" sz="1200" kern="0" dirty="0">
                <a:solidFill>
                  <a:srgbClr val="FFFFFF"/>
                </a:solidFill>
                <a:latin typeface="Calibri"/>
                <a:cs typeface="Calibri"/>
              </a:rPr>
              <a:t>                Powered by People.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85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tinum 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63BE"/>
                </a:solidFill>
              </a:rPr>
              <a:pPr/>
              <a:t>‹#›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0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tinum 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63BE"/>
                </a:solidFill>
              </a:rPr>
              <a:pPr/>
              <a:t>‹#›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03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917702"/>
            <a:ext cx="7543800" cy="394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1" y="6413500"/>
            <a:ext cx="8636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>
                <a:solidFill>
                  <a:schemeClr val="accent1"/>
                </a:solidFill>
                <a:latin typeface="+mn-lt"/>
                <a:cs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7"/>
            <a:ext cx="8229600" cy="4630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1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30" y="1524002"/>
            <a:ext cx="8215313" cy="4687888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10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9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5" y="1668469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0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tinu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9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7"/>
            <a:ext cx="8229600" cy="46305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61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30" y="1524002"/>
            <a:ext cx="8215313" cy="4687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3BE"/>
                </a:solidFill>
              </a:defRPr>
            </a:lvl1pPr>
          </a:lstStyle>
          <a:p>
            <a:fld id="{16D6C5BA-7684-40E9-9185-BB391CD721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9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5" y="1668469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80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17702"/>
            <a:ext cx="7543800" cy="3949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1" y="6413500"/>
            <a:ext cx="8636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>
                <a:solidFill>
                  <a:schemeClr val="accent1"/>
                </a:solidFill>
                <a:latin typeface="+mn-lt"/>
                <a:cs typeface="Calibri"/>
              </a:defRPr>
            </a:lvl1pPr>
          </a:lstStyle>
          <a:p>
            <a:pPr defTabSz="822939"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defTabSz="822939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2" y="64515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8" i="0" kern="1000" spc="55">
                <a:solidFill>
                  <a:schemeClr val="tx2"/>
                </a:solidFill>
                <a:latin typeface="Calibri Light"/>
                <a:cs typeface="Calibri Light"/>
              </a:defRPr>
            </a:lvl1pPr>
          </a:lstStyle>
          <a:p>
            <a:pPr defTabSz="822939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14300" y="46039"/>
            <a:ext cx="6705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Title Here</a:t>
            </a:r>
            <a:endParaRPr lang="en-US" dirty="0"/>
          </a:p>
        </p:txBody>
      </p:sp>
      <p:pic>
        <p:nvPicPr>
          <p:cNvPr id="7" name="Picture 6" descr="TOPBAR.jpg"/>
          <p:cNvPicPr>
            <a:picLocks noChangeAspect="1"/>
          </p:cNvPicPr>
          <p:nvPr/>
        </p:nvPicPr>
        <p:blipFill rotWithShape="1">
          <a:blip r:embed="rId14" cstate="print"/>
          <a:srcRect r="23614" b="85558"/>
          <a:stretch/>
        </p:blipFill>
        <p:spPr>
          <a:xfrm>
            <a:off x="0" y="708834"/>
            <a:ext cx="9144000" cy="45719"/>
          </a:xfrm>
          <a:prstGeom prst="rect">
            <a:avLst/>
          </a:prstGeom>
        </p:spPr>
      </p:pic>
      <p:pic>
        <p:nvPicPr>
          <p:cNvPr id="13" name="Picture 12" descr="Latizum-logo-final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09378"/>
            <a:ext cx="1264852" cy="4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7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eaLnBrk="1" hangingPunct="1">
        <a:defRPr sz="1651" b="1" i="0">
          <a:solidFill>
            <a:schemeClr val="tx1">
              <a:lumMod val="75000"/>
              <a:lumOff val="25000"/>
            </a:schemeClr>
          </a:solidFill>
          <a:latin typeface="+mj-lt"/>
          <a:cs typeface="Calibri Light"/>
        </a:defRPr>
      </a:lvl1pPr>
    </p:titleStyle>
    <p:bodyStyle>
      <a:lvl1pPr marL="123441" indent="123441" algn="l" eaLnBrk="1" hangingPunct="1">
        <a:buFont typeface="Wingdings" pitchFamily="2" charset="2"/>
        <a:buChar char="§"/>
        <a:defRPr sz="1485" b="0">
          <a:solidFill>
            <a:schemeClr val="accent1"/>
          </a:solidFill>
          <a:latin typeface="Calibri Light"/>
          <a:cs typeface="Calibri Light"/>
        </a:defRPr>
      </a:lvl1pPr>
      <a:lvl2pPr marL="370323" indent="-123441" algn="l" eaLnBrk="1" hangingPunct="1">
        <a:buFont typeface="Wingdings" charset="2"/>
        <a:buChar char="§"/>
        <a:defRPr>
          <a:solidFill>
            <a:schemeClr val="accent1"/>
          </a:solidFill>
          <a:latin typeface="Calibri Light"/>
          <a:cs typeface="Calibri Light"/>
        </a:defRPr>
      </a:lvl2pPr>
      <a:lvl3pPr marL="493764" indent="-123441" algn="l" eaLnBrk="1" hangingPunct="1">
        <a:buFont typeface="Wingdings" charset="2"/>
        <a:buChar char="§"/>
        <a:defRPr sz="945" baseline="0">
          <a:solidFill>
            <a:schemeClr val="accent1"/>
          </a:solidFill>
          <a:latin typeface="Calibri Light"/>
          <a:cs typeface="Calibri Light"/>
        </a:defRPr>
      </a:lvl3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41129" y="3425374"/>
            <a:ext cx="7375929" cy="1465263"/>
          </a:xfrm>
        </p:spPr>
        <p:txBody>
          <a:bodyPr>
            <a:noAutofit/>
          </a:bodyPr>
          <a:lstStyle/>
          <a:p>
            <a:pPr marL="163513" indent="-163513"/>
            <a:r>
              <a:rPr lang="en-US" sz="2000" dirty="0" smtClean="0">
                <a:latin typeface="+mj-lt"/>
              </a:rPr>
              <a:t>Update on Consulting Products Definition and Development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pPr marL="0" indent="0"/>
            <a:r>
              <a:rPr lang="en-US" dirty="0" smtClean="0">
                <a:latin typeface="+mj-lt"/>
              </a:rPr>
              <a:t>Latinum Consulting Team</a:t>
            </a:r>
          </a:p>
          <a:p>
            <a:pPr marL="0" indent="0"/>
            <a:r>
              <a:rPr lang="en-US" dirty="0" smtClean="0">
                <a:latin typeface="+mj-lt"/>
              </a:rPr>
              <a:t>September 24, 2015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18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71515" y="6331612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294" y="636971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31" name="Rectangle 108"/>
          <p:cNvSpPr txBox="1">
            <a:spLocks noChangeArrowheads="1"/>
          </p:cNvSpPr>
          <p:nvPr/>
        </p:nvSpPr>
        <p:spPr bwMode="gray">
          <a:xfrm>
            <a:off x="208598" y="789132"/>
            <a:ext cx="8525979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</a:rPr>
              <a:t>Our </a:t>
            </a:r>
            <a:r>
              <a:rPr lang="en-US" sz="1400" kern="0" dirty="0" smtClean="0">
                <a:solidFill>
                  <a:srgbClr val="000000"/>
                </a:solidFill>
              </a:rPr>
              <a:t>Competitive Benchmarking Analysis will </a:t>
            </a:r>
            <a:r>
              <a:rPr lang="en-US" sz="1400" kern="0" dirty="0">
                <a:solidFill>
                  <a:srgbClr val="000000"/>
                </a:solidFill>
              </a:rPr>
              <a:t>allow </a:t>
            </a:r>
            <a:r>
              <a:rPr lang="en-US" sz="1400" b="1" kern="0" dirty="0">
                <a:solidFill>
                  <a:srgbClr val="000000"/>
                </a:solidFill>
              </a:rPr>
              <a:t>MEMBER</a:t>
            </a:r>
            <a:r>
              <a:rPr lang="en-US" sz="1400" kern="0" dirty="0">
                <a:solidFill>
                  <a:srgbClr val="000000"/>
                </a:solidFill>
              </a:rPr>
              <a:t> to </a:t>
            </a:r>
            <a:r>
              <a:rPr lang="en-US" sz="1400" kern="0" dirty="0" smtClean="0">
                <a:solidFill>
                  <a:srgbClr val="000000"/>
                </a:solidFill>
              </a:rPr>
              <a:t>assess the multicultural competitive landscape and identify best practices that will inform go-to-market strategies, including optimizing your online presence and digital execution (Digital Maximization)</a:t>
            </a:r>
            <a:r>
              <a:rPr lang="en-US" sz="1400" dirty="0" smtClean="0">
                <a:solidFill>
                  <a:srgbClr val="000000"/>
                </a:solidFill>
              </a:rPr>
              <a:t>.  </a:t>
            </a:r>
            <a:r>
              <a:rPr lang="en-US" sz="1400" dirty="0">
                <a:solidFill>
                  <a:srgbClr val="000000"/>
                </a:solidFill>
              </a:rPr>
              <a:t>Our approach </a:t>
            </a:r>
            <a:r>
              <a:rPr lang="en-US" sz="1400" kern="0" dirty="0">
                <a:solidFill>
                  <a:srgbClr val="000000"/>
                </a:solidFill>
              </a:rPr>
              <a:t>encompasses </a:t>
            </a:r>
            <a:r>
              <a:rPr lang="en-US" sz="1400" kern="0" dirty="0" smtClean="0">
                <a:solidFill>
                  <a:srgbClr val="000000"/>
                </a:solidFill>
              </a:rPr>
              <a:t>four phases</a:t>
            </a:r>
            <a:r>
              <a:rPr lang="en-US" sz="1400" kern="0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7210" y="46039"/>
            <a:ext cx="6705600" cy="7159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Product: </a:t>
            </a:r>
            <a:r>
              <a:rPr lang="en-US" sz="2000" dirty="0" smtClean="0">
                <a:latin typeface="+mn-lt"/>
              </a:rPr>
              <a:t>Competitive Benchmarking &amp; Digital Maximization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Methodology </a:t>
            </a:r>
            <a:endParaRPr lang="en-US" sz="2000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0022" y="1443665"/>
            <a:ext cx="9024294" cy="4891416"/>
            <a:chOff x="200022" y="1443665"/>
            <a:chExt cx="9024294" cy="4891416"/>
          </a:xfrm>
        </p:grpSpPr>
        <p:sp>
          <p:nvSpPr>
            <p:cNvPr id="81" name="Rectangle 80"/>
            <p:cNvSpPr/>
            <p:nvPr/>
          </p:nvSpPr>
          <p:spPr bwMode="gray">
            <a:xfrm>
              <a:off x="1248254" y="3982358"/>
              <a:ext cx="4466746" cy="11288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Conduct Benchmarking Analysis</a:t>
              </a:r>
              <a:endParaRPr lang="en-US" sz="1100" kern="0" dirty="0">
                <a:solidFill>
                  <a:prstClr val="white"/>
                </a:solidFill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100" kern="0" dirty="0" smtClean="0">
                  <a:solidFill>
                    <a:prstClr val="white"/>
                  </a:solidFill>
                </a:rPr>
                <a:t>Benchmarking analysis is mainly conducted using secondary research (e.g., online analysis of market and competitors) and supplemented by primary research where needed (e.g., in-store audits, expert interviews, product testing)</a:t>
              </a:r>
              <a:endParaRPr lang="en-US" sz="1100" kern="0" dirty="0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 bwMode="gray">
            <a:xfrm>
              <a:off x="1253684" y="1538953"/>
              <a:ext cx="4463087" cy="1100173"/>
            </a:xfrm>
            <a:prstGeom prst="rect">
              <a:avLst/>
            </a:prstGeom>
            <a:solidFill>
              <a:srgbClr val="0070C0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Build Benchmarking Framework</a:t>
              </a:r>
              <a:endParaRPr lang="en-US" sz="1100" b="1" kern="0" dirty="0" smtClean="0">
                <a:solidFill>
                  <a:prstClr val="white"/>
                </a:solidFill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100" kern="0" dirty="0" smtClean="0">
                  <a:solidFill>
                    <a:prstClr val="white"/>
                  </a:solidFill>
                </a:rPr>
                <a:t>Determine framework elements to evaluate companies based on benchmarking objectives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100" kern="0" dirty="0" smtClean="0">
                  <a:solidFill>
                    <a:prstClr val="white"/>
                  </a:solidFill>
                </a:rPr>
                <a:t>For each framework element, develop a set of criteria to score company performance</a:t>
              </a:r>
            </a:p>
          </p:txBody>
        </p:sp>
        <p:sp>
          <p:nvSpPr>
            <p:cNvPr id="83" name="Rectangle 82"/>
            <p:cNvSpPr/>
            <p:nvPr/>
          </p:nvSpPr>
          <p:spPr bwMode="gray">
            <a:xfrm>
              <a:off x="1252745" y="2729205"/>
              <a:ext cx="4463971" cy="11773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>
                <a:spcAft>
                  <a:spcPts val="300"/>
                </a:spcAft>
              </a:pPr>
              <a:r>
                <a:rPr lang="en-US" sz="1100" b="1" kern="0" dirty="0">
                  <a:solidFill>
                    <a:prstClr val="white"/>
                  </a:solidFill>
                </a:rPr>
                <a:t>Identify Relevant Players</a:t>
              </a:r>
            </a:p>
            <a:p>
              <a:pPr marL="171450" indent="-171450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sz="1100" b="1" kern="0" dirty="0">
                  <a:solidFill>
                    <a:prstClr val="white"/>
                  </a:solidFill>
                </a:rPr>
                <a:t>Identify relevant competitive set based on member feedback and secondary research of the industry (e.g., what shampoo wins with Hispanics?) and/or business question </a:t>
              </a:r>
            </a:p>
            <a:p>
              <a:pPr marL="171450" indent="-171450">
                <a:spcAft>
                  <a:spcPts val="300"/>
                </a:spcAft>
                <a:buFont typeface="Wingdings" panose="05000000000000000000" pitchFamily="2" charset="2"/>
                <a:buChar char="§"/>
              </a:pPr>
              <a:r>
                <a:rPr lang="en-US" sz="1100" b="1" kern="0" dirty="0">
                  <a:solidFill>
                    <a:prstClr val="white"/>
                  </a:solidFill>
                </a:rPr>
                <a:t>Final list of companies may include non-direct competitors that are market leaders in the relevant multicultural segments</a:t>
              </a:r>
            </a:p>
          </p:txBody>
        </p:sp>
        <p:sp>
          <p:nvSpPr>
            <p:cNvPr id="135" name="Rectangle 134"/>
            <p:cNvSpPr/>
            <p:nvPr/>
          </p:nvSpPr>
          <p:spPr bwMode="gray">
            <a:xfrm>
              <a:off x="1248244" y="5215528"/>
              <a:ext cx="4464956" cy="1085213"/>
            </a:xfrm>
            <a:prstGeom prst="rect">
              <a:avLst/>
            </a:prstGeom>
            <a:solidFill>
              <a:srgbClr val="313131">
                <a:lumMod val="75000"/>
                <a:lumOff val="25000"/>
              </a:srgbClr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kern="0" dirty="0" smtClean="0">
                  <a:solidFill>
                    <a:prstClr val="white"/>
                  </a:solidFill>
                </a:rPr>
                <a:t>Summarize Findings and Identify Best Practices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100" kern="0" dirty="0" smtClean="0">
                  <a:solidFill>
                    <a:prstClr val="white"/>
                  </a:solidFill>
                </a:rPr>
                <a:t>Develop scorecard summary for each company analyzed and determine competitive strengths and weaknesses where applicable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100" kern="0" dirty="0" smtClean="0">
                  <a:solidFill>
                    <a:prstClr val="white"/>
                  </a:solidFill>
                </a:rPr>
                <a:t>Identify best practices and execution examples</a:t>
              </a:r>
              <a:endParaRPr lang="en-US" sz="1100" kern="0" dirty="0">
                <a:solidFill>
                  <a:prstClr val="white"/>
                </a:solidFill>
              </a:endParaRPr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296185" y="1515331"/>
              <a:ext cx="956833" cy="1133554"/>
              <a:chOff x="3525926" y="2604211"/>
              <a:chExt cx="1887322" cy="2235900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3540557" y="2604211"/>
                <a:ext cx="1872691" cy="1111911"/>
              </a:xfrm>
              <a:custGeom>
                <a:avLst/>
                <a:gdLst>
                  <a:gd name="connsiteX0" fmla="*/ 0 w 1872691"/>
                  <a:gd name="connsiteY0" fmla="*/ 555955 h 1111911"/>
                  <a:gd name="connsiteX1" fmla="*/ 914400 w 1872691"/>
                  <a:gd name="connsiteY1" fmla="*/ 0 h 1111911"/>
                  <a:gd name="connsiteX2" fmla="*/ 1872691 w 1872691"/>
                  <a:gd name="connsiteY2" fmla="*/ 555955 h 1111911"/>
                  <a:gd name="connsiteX3" fmla="*/ 929030 w 1872691"/>
                  <a:gd name="connsiteY3" fmla="*/ 1111911 h 1111911"/>
                  <a:gd name="connsiteX4" fmla="*/ 0 w 1872691"/>
                  <a:gd name="connsiteY4" fmla="*/ 555955 h 1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691" h="1111911">
                    <a:moveTo>
                      <a:pt x="0" y="555955"/>
                    </a:moveTo>
                    <a:lnTo>
                      <a:pt x="914400" y="0"/>
                    </a:lnTo>
                    <a:lnTo>
                      <a:pt x="1872691" y="555955"/>
                    </a:lnTo>
                    <a:lnTo>
                      <a:pt x="929030" y="1111911"/>
                    </a:lnTo>
                    <a:lnTo>
                      <a:pt x="0" y="555955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469587" y="3160166"/>
                <a:ext cx="943661" cy="1675181"/>
              </a:xfrm>
              <a:custGeom>
                <a:avLst/>
                <a:gdLst>
                  <a:gd name="connsiteX0" fmla="*/ 0 w 943661"/>
                  <a:gd name="connsiteY0" fmla="*/ 548640 h 1675181"/>
                  <a:gd name="connsiteX1" fmla="*/ 14631 w 943661"/>
                  <a:gd name="connsiteY1" fmla="*/ 1675181 h 1675181"/>
                  <a:gd name="connsiteX2" fmla="*/ 936346 w 943661"/>
                  <a:gd name="connsiteY2" fmla="*/ 1126541 h 1675181"/>
                  <a:gd name="connsiteX3" fmla="*/ 943661 w 943661"/>
                  <a:gd name="connsiteY3" fmla="*/ 0 h 1675181"/>
                  <a:gd name="connsiteX4" fmla="*/ 0 w 943661"/>
                  <a:gd name="connsiteY4" fmla="*/ 548640 h 16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661" h="1675181">
                    <a:moveTo>
                      <a:pt x="0" y="548640"/>
                    </a:moveTo>
                    <a:lnTo>
                      <a:pt x="14631" y="1675181"/>
                    </a:lnTo>
                    <a:lnTo>
                      <a:pt x="936346" y="1126541"/>
                    </a:lnTo>
                    <a:cubicBezTo>
                      <a:pt x="938784" y="751027"/>
                      <a:pt x="941223" y="375514"/>
                      <a:pt x="943661" y="0"/>
                    </a:cubicBezTo>
                    <a:lnTo>
                      <a:pt x="0" y="548640"/>
                    </a:lnTo>
                    <a:close/>
                  </a:path>
                </a:pathLst>
              </a:custGeom>
              <a:solidFill>
                <a:srgbClr val="0070C0"/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3525926" y="3160167"/>
                <a:ext cx="955567" cy="1679944"/>
              </a:xfrm>
              <a:custGeom>
                <a:avLst/>
                <a:gdLst>
                  <a:gd name="connsiteX0" fmla="*/ 0 w 943661"/>
                  <a:gd name="connsiteY0" fmla="*/ 1126541 h 1675181"/>
                  <a:gd name="connsiteX1" fmla="*/ 14631 w 943661"/>
                  <a:gd name="connsiteY1" fmla="*/ 0 h 1675181"/>
                  <a:gd name="connsiteX2" fmla="*/ 929031 w 943661"/>
                  <a:gd name="connsiteY2" fmla="*/ 555956 h 1675181"/>
                  <a:gd name="connsiteX3" fmla="*/ 943661 w 943661"/>
                  <a:gd name="connsiteY3" fmla="*/ 1675181 h 1675181"/>
                  <a:gd name="connsiteX4" fmla="*/ 0 w 943661"/>
                  <a:gd name="connsiteY4" fmla="*/ 1126541 h 1675181"/>
                  <a:gd name="connsiteX0" fmla="*/ 57544 w 1001205"/>
                  <a:gd name="connsiteY0" fmla="*/ 1126541 h 1675181"/>
                  <a:gd name="connsiteX1" fmla="*/ 72175 w 1001205"/>
                  <a:gd name="connsiteY1" fmla="*/ 0 h 1675181"/>
                  <a:gd name="connsiteX2" fmla="*/ 993719 w 1001205"/>
                  <a:gd name="connsiteY2" fmla="*/ 558337 h 1675181"/>
                  <a:gd name="connsiteX3" fmla="*/ 1001205 w 1001205"/>
                  <a:gd name="connsiteY3" fmla="*/ 1675181 h 1675181"/>
                  <a:gd name="connsiteX4" fmla="*/ 57544 w 1001205"/>
                  <a:gd name="connsiteY4" fmla="*/ 1126541 h 1675181"/>
                  <a:gd name="connsiteX0" fmla="*/ 57544 w 1013111"/>
                  <a:gd name="connsiteY0" fmla="*/ 1126541 h 1679944"/>
                  <a:gd name="connsiteX1" fmla="*/ 72175 w 1013111"/>
                  <a:gd name="connsiteY1" fmla="*/ 0 h 1679944"/>
                  <a:gd name="connsiteX2" fmla="*/ 993719 w 1013111"/>
                  <a:gd name="connsiteY2" fmla="*/ 558337 h 1679944"/>
                  <a:gd name="connsiteX3" fmla="*/ 1013111 w 1013111"/>
                  <a:gd name="connsiteY3" fmla="*/ 1679944 h 1679944"/>
                  <a:gd name="connsiteX4" fmla="*/ 57544 w 1013111"/>
                  <a:gd name="connsiteY4" fmla="*/ 1126541 h 1679944"/>
                  <a:gd name="connsiteX0" fmla="*/ 0 w 955567"/>
                  <a:gd name="connsiteY0" fmla="*/ 1126541 h 1679944"/>
                  <a:gd name="connsiteX1" fmla="*/ 14631 w 955567"/>
                  <a:gd name="connsiteY1" fmla="*/ 0 h 1679944"/>
                  <a:gd name="connsiteX2" fmla="*/ 936175 w 955567"/>
                  <a:gd name="connsiteY2" fmla="*/ 558337 h 1679944"/>
                  <a:gd name="connsiteX3" fmla="*/ 955567 w 955567"/>
                  <a:gd name="connsiteY3" fmla="*/ 1679944 h 1679944"/>
                  <a:gd name="connsiteX4" fmla="*/ 0 w 955567"/>
                  <a:gd name="connsiteY4" fmla="*/ 1126541 h 167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567" h="1679944">
                    <a:moveTo>
                      <a:pt x="0" y="1126541"/>
                    </a:moveTo>
                    <a:cubicBezTo>
                      <a:pt x="4877" y="751027"/>
                      <a:pt x="3858" y="339970"/>
                      <a:pt x="14631" y="0"/>
                    </a:cubicBezTo>
                    <a:lnTo>
                      <a:pt x="936175" y="558337"/>
                    </a:lnTo>
                    <a:cubicBezTo>
                      <a:pt x="938670" y="930618"/>
                      <a:pt x="953072" y="1307663"/>
                      <a:pt x="955567" y="1679944"/>
                    </a:cubicBezTo>
                    <a:lnTo>
                      <a:pt x="0" y="1126541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00022" y="1929301"/>
              <a:ext cx="691028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70C0"/>
                  </a:solidFill>
                </a:rPr>
                <a:t>1</a:t>
              </a:r>
            </a:p>
          </p:txBody>
        </p: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05709" y="2753586"/>
              <a:ext cx="956833" cy="1133554"/>
              <a:chOff x="3525926" y="2604211"/>
              <a:chExt cx="1887322" cy="2235900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3540557" y="2604211"/>
                <a:ext cx="1872691" cy="1111911"/>
              </a:xfrm>
              <a:custGeom>
                <a:avLst/>
                <a:gdLst>
                  <a:gd name="connsiteX0" fmla="*/ 0 w 1872691"/>
                  <a:gd name="connsiteY0" fmla="*/ 555955 h 1111911"/>
                  <a:gd name="connsiteX1" fmla="*/ 914400 w 1872691"/>
                  <a:gd name="connsiteY1" fmla="*/ 0 h 1111911"/>
                  <a:gd name="connsiteX2" fmla="*/ 1872691 w 1872691"/>
                  <a:gd name="connsiteY2" fmla="*/ 555955 h 1111911"/>
                  <a:gd name="connsiteX3" fmla="*/ 929030 w 1872691"/>
                  <a:gd name="connsiteY3" fmla="*/ 1111911 h 1111911"/>
                  <a:gd name="connsiteX4" fmla="*/ 0 w 1872691"/>
                  <a:gd name="connsiteY4" fmla="*/ 555955 h 1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691" h="1111911">
                    <a:moveTo>
                      <a:pt x="0" y="555955"/>
                    </a:moveTo>
                    <a:lnTo>
                      <a:pt x="914400" y="0"/>
                    </a:lnTo>
                    <a:lnTo>
                      <a:pt x="1872691" y="555955"/>
                    </a:lnTo>
                    <a:lnTo>
                      <a:pt x="929030" y="1111911"/>
                    </a:lnTo>
                    <a:lnTo>
                      <a:pt x="0" y="555955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4469587" y="3160166"/>
                <a:ext cx="943661" cy="1675181"/>
              </a:xfrm>
              <a:custGeom>
                <a:avLst/>
                <a:gdLst>
                  <a:gd name="connsiteX0" fmla="*/ 0 w 943661"/>
                  <a:gd name="connsiteY0" fmla="*/ 548640 h 1675181"/>
                  <a:gd name="connsiteX1" fmla="*/ 14631 w 943661"/>
                  <a:gd name="connsiteY1" fmla="*/ 1675181 h 1675181"/>
                  <a:gd name="connsiteX2" fmla="*/ 936346 w 943661"/>
                  <a:gd name="connsiteY2" fmla="*/ 1126541 h 1675181"/>
                  <a:gd name="connsiteX3" fmla="*/ 943661 w 943661"/>
                  <a:gd name="connsiteY3" fmla="*/ 0 h 1675181"/>
                  <a:gd name="connsiteX4" fmla="*/ 0 w 943661"/>
                  <a:gd name="connsiteY4" fmla="*/ 548640 h 16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661" h="1675181">
                    <a:moveTo>
                      <a:pt x="0" y="548640"/>
                    </a:moveTo>
                    <a:lnTo>
                      <a:pt x="14631" y="1675181"/>
                    </a:lnTo>
                    <a:lnTo>
                      <a:pt x="936346" y="1126541"/>
                    </a:lnTo>
                    <a:cubicBezTo>
                      <a:pt x="938784" y="751027"/>
                      <a:pt x="941223" y="375514"/>
                      <a:pt x="943661" y="0"/>
                    </a:cubicBezTo>
                    <a:lnTo>
                      <a:pt x="0" y="548640"/>
                    </a:lnTo>
                    <a:close/>
                  </a:path>
                </a:pathLst>
              </a:custGeom>
              <a:solidFill>
                <a:srgbClr val="00A1DE"/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3525926" y="3160167"/>
                <a:ext cx="955567" cy="1679944"/>
              </a:xfrm>
              <a:custGeom>
                <a:avLst/>
                <a:gdLst>
                  <a:gd name="connsiteX0" fmla="*/ 0 w 943661"/>
                  <a:gd name="connsiteY0" fmla="*/ 1126541 h 1675181"/>
                  <a:gd name="connsiteX1" fmla="*/ 14631 w 943661"/>
                  <a:gd name="connsiteY1" fmla="*/ 0 h 1675181"/>
                  <a:gd name="connsiteX2" fmla="*/ 929031 w 943661"/>
                  <a:gd name="connsiteY2" fmla="*/ 555956 h 1675181"/>
                  <a:gd name="connsiteX3" fmla="*/ 943661 w 943661"/>
                  <a:gd name="connsiteY3" fmla="*/ 1675181 h 1675181"/>
                  <a:gd name="connsiteX4" fmla="*/ 0 w 943661"/>
                  <a:gd name="connsiteY4" fmla="*/ 1126541 h 1675181"/>
                  <a:gd name="connsiteX0" fmla="*/ 57544 w 1001205"/>
                  <a:gd name="connsiteY0" fmla="*/ 1126541 h 1675181"/>
                  <a:gd name="connsiteX1" fmla="*/ 72175 w 1001205"/>
                  <a:gd name="connsiteY1" fmla="*/ 0 h 1675181"/>
                  <a:gd name="connsiteX2" fmla="*/ 993719 w 1001205"/>
                  <a:gd name="connsiteY2" fmla="*/ 558337 h 1675181"/>
                  <a:gd name="connsiteX3" fmla="*/ 1001205 w 1001205"/>
                  <a:gd name="connsiteY3" fmla="*/ 1675181 h 1675181"/>
                  <a:gd name="connsiteX4" fmla="*/ 57544 w 1001205"/>
                  <a:gd name="connsiteY4" fmla="*/ 1126541 h 1675181"/>
                  <a:gd name="connsiteX0" fmla="*/ 57544 w 1013111"/>
                  <a:gd name="connsiteY0" fmla="*/ 1126541 h 1679944"/>
                  <a:gd name="connsiteX1" fmla="*/ 72175 w 1013111"/>
                  <a:gd name="connsiteY1" fmla="*/ 0 h 1679944"/>
                  <a:gd name="connsiteX2" fmla="*/ 993719 w 1013111"/>
                  <a:gd name="connsiteY2" fmla="*/ 558337 h 1679944"/>
                  <a:gd name="connsiteX3" fmla="*/ 1013111 w 1013111"/>
                  <a:gd name="connsiteY3" fmla="*/ 1679944 h 1679944"/>
                  <a:gd name="connsiteX4" fmla="*/ 57544 w 1013111"/>
                  <a:gd name="connsiteY4" fmla="*/ 1126541 h 1679944"/>
                  <a:gd name="connsiteX0" fmla="*/ 0 w 955567"/>
                  <a:gd name="connsiteY0" fmla="*/ 1126541 h 1679944"/>
                  <a:gd name="connsiteX1" fmla="*/ 14631 w 955567"/>
                  <a:gd name="connsiteY1" fmla="*/ 0 h 1679944"/>
                  <a:gd name="connsiteX2" fmla="*/ 936175 w 955567"/>
                  <a:gd name="connsiteY2" fmla="*/ 558337 h 1679944"/>
                  <a:gd name="connsiteX3" fmla="*/ 955567 w 955567"/>
                  <a:gd name="connsiteY3" fmla="*/ 1679944 h 1679944"/>
                  <a:gd name="connsiteX4" fmla="*/ 0 w 955567"/>
                  <a:gd name="connsiteY4" fmla="*/ 1126541 h 167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567" h="1679944">
                    <a:moveTo>
                      <a:pt x="0" y="1126541"/>
                    </a:moveTo>
                    <a:cubicBezTo>
                      <a:pt x="4877" y="751027"/>
                      <a:pt x="3858" y="339970"/>
                      <a:pt x="14631" y="0"/>
                    </a:cubicBezTo>
                    <a:lnTo>
                      <a:pt x="936175" y="558337"/>
                    </a:lnTo>
                    <a:cubicBezTo>
                      <a:pt x="938670" y="930618"/>
                      <a:pt x="953072" y="1307663"/>
                      <a:pt x="955567" y="1679944"/>
                    </a:cubicBezTo>
                    <a:lnTo>
                      <a:pt x="0" y="1126541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300944" y="4017427"/>
              <a:ext cx="956833" cy="1073737"/>
              <a:chOff x="3525926" y="2604211"/>
              <a:chExt cx="1887322" cy="2235900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3540557" y="2604211"/>
                <a:ext cx="1872691" cy="1111911"/>
              </a:xfrm>
              <a:custGeom>
                <a:avLst/>
                <a:gdLst>
                  <a:gd name="connsiteX0" fmla="*/ 0 w 1872691"/>
                  <a:gd name="connsiteY0" fmla="*/ 555955 h 1111911"/>
                  <a:gd name="connsiteX1" fmla="*/ 914400 w 1872691"/>
                  <a:gd name="connsiteY1" fmla="*/ 0 h 1111911"/>
                  <a:gd name="connsiteX2" fmla="*/ 1872691 w 1872691"/>
                  <a:gd name="connsiteY2" fmla="*/ 555955 h 1111911"/>
                  <a:gd name="connsiteX3" fmla="*/ 929030 w 1872691"/>
                  <a:gd name="connsiteY3" fmla="*/ 1111911 h 1111911"/>
                  <a:gd name="connsiteX4" fmla="*/ 0 w 1872691"/>
                  <a:gd name="connsiteY4" fmla="*/ 555955 h 1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691" h="1111911">
                    <a:moveTo>
                      <a:pt x="0" y="555955"/>
                    </a:moveTo>
                    <a:lnTo>
                      <a:pt x="914400" y="0"/>
                    </a:lnTo>
                    <a:lnTo>
                      <a:pt x="1872691" y="555955"/>
                    </a:lnTo>
                    <a:lnTo>
                      <a:pt x="929030" y="1111911"/>
                    </a:lnTo>
                    <a:lnTo>
                      <a:pt x="0" y="555955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4469587" y="3160166"/>
                <a:ext cx="943661" cy="1675181"/>
              </a:xfrm>
              <a:custGeom>
                <a:avLst/>
                <a:gdLst>
                  <a:gd name="connsiteX0" fmla="*/ 0 w 943661"/>
                  <a:gd name="connsiteY0" fmla="*/ 548640 h 1675181"/>
                  <a:gd name="connsiteX1" fmla="*/ 14631 w 943661"/>
                  <a:gd name="connsiteY1" fmla="*/ 1675181 h 1675181"/>
                  <a:gd name="connsiteX2" fmla="*/ 936346 w 943661"/>
                  <a:gd name="connsiteY2" fmla="*/ 1126541 h 1675181"/>
                  <a:gd name="connsiteX3" fmla="*/ 943661 w 943661"/>
                  <a:gd name="connsiteY3" fmla="*/ 0 h 1675181"/>
                  <a:gd name="connsiteX4" fmla="*/ 0 w 943661"/>
                  <a:gd name="connsiteY4" fmla="*/ 548640 h 16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661" h="1675181">
                    <a:moveTo>
                      <a:pt x="0" y="548640"/>
                    </a:moveTo>
                    <a:lnTo>
                      <a:pt x="14631" y="1675181"/>
                    </a:lnTo>
                    <a:lnTo>
                      <a:pt x="936346" y="1126541"/>
                    </a:lnTo>
                    <a:cubicBezTo>
                      <a:pt x="938784" y="751027"/>
                      <a:pt x="941223" y="375514"/>
                      <a:pt x="943661" y="0"/>
                    </a:cubicBezTo>
                    <a:lnTo>
                      <a:pt x="0" y="54864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3525926" y="3160167"/>
                <a:ext cx="955567" cy="1679944"/>
              </a:xfrm>
              <a:custGeom>
                <a:avLst/>
                <a:gdLst>
                  <a:gd name="connsiteX0" fmla="*/ 0 w 943661"/>
                  <a:gd name="connsiteY0" fmla="*/ 1126541 h 1675181"/>
                  <a:gd name="connsiteX1" fmla="*/ 14631 w 943661"/>
                  <a:gd name="connsiteY1" fmla="*/ 0 h 1675181"/>
                  <a:gd name="connsiteX2" fmla="*/ 929031 w 943661"/>
                  <a:gd name="connsiteY2" fmla="*/ 555956 h 1675181"/>
                  <a:gd name="connsiteX3" fmla="*/ 943661 w 943661"/>
                  <a:gd name="connsiteY3" fmla="*/ 1675181 h 1675181"/>
                  <a:gd name="connsiteX4" fmla="*/ 0 w 943661"/>
                  <a:gd name="connsiteY4" fmla="*/ 1126541 h 1675181"/>
                  <a:gd name="connsiteX0" fmla="*/ 57544 w 1001205"/>
                  <a:gd name="connsiteY0" fmla="*/ 1126541 h 1675181"/>
                  <a:gd name="connsiteX1" fmla="*/ 72175 w 1001205"/>
                  <a:gd name="connsiteY1" fmla="*/ 0 h 1675181"/>
                  <a:gd name="connsiteX2" fmla="*/ 993719 w 1001205"/>
                  <a:gd name="connsiteY2" fmla="*/ 558337 h 1675181"/>
                  <a:gd name="connsiteX3" fmla="*/ 1001205 w 1001205"/>
                  <a:gd name="connsiteY3" fmla="*/ 1675181 h 1675181"/>
                  <a:gd name="connsiteX4" fmla="*/ 57544 w 1001205"/>
                  <a:gd name="connsiteY4" fmla="*/ 1126541 h 1675181"/>
                  <a:gd name="connsiteX0" fmla="*/ 57544 w 1013111"/>
                  <a:gd name="connsiteY0" fmla="*/ 1126541 h 1679944"/>
                  <a:gd name="connsiteX1" fmla="*/ 72175 w 1013111"/>
                  <a:gd name="connsiteY1" fmla="*/ 0 h 1679944"/>
                  <a:gd name="connsiteX2" fmla="*/ 993719 w 1013111"/>
                  <a:gd name="connsiteY2" fmla="*/ 558337 h 1679944"/>
                  <a:gd name="connsiteX3" fmla="*/ 1013111 w 1013111"/>
                  <a:gd name="connsiteY3" fmla="*/ 1679944 h 1679944"/>
                  <a:gd name="connsiteX4" fmla="*/ 57544 w 1013111"/>
                  <a:gd name="connsiteY4" fmla="*/ 1126541 h 1679944"/>
                  <a:gd name="connsiteX0" fmla="*/ 0 w 955567"/>
                  <a:gd name="connsiteY0" fmla="*/ 1126541 h 1679944"/>
                  <a:gd name="connsiteX1" fmla="*/ 14631 w 955567"/>
                  <a:gd name="connsiteY1" fmla="*/ 0 h 1679944"/>
                  <a:gd name="connsiteX2" fmla="*/ 936175 w 955567"/>
                  <a:gd name="connsiteY2" fmla="*/ 558337 h 1679944"/>
                  <a:gd name="connsiteX3" fmla="*/ 955567 w 955567"/>
                  <a:gd name="connsiteY3" fmla="*/ 1679944 h 1679944"/>
                  <a:gd name="connsiteX4" fmla="*/ 0 w 955567"/>
                  <a:gd name="connsiteY4" fmla="*/ 1126541 h 167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567" h="1679944">
                    <a:moveTo>
                      <a:pt x="0" y="1126541"/>
                    </a:moveTo>
                    <a:cubicBezTo>
                      <a:pt x="4877" y="751027"/>
                      <a:pt x="3858" y="339970"/>
                      <a:pt x="14631" y="0"/>
                    </a:cubicBezTo>
                    <a:lnTo>
                      <a:pt x="936175" y="558337"/>
                    </a:lnTo>
                    <a:cubicBezTo>
                      <a:pt x="938670" y="930618"/>
                      <a:pt x="953072" y="1307663"/>
                      <a:pt x="955567" y="1679944"/>
                    </a:cubicBezTo>
                    <a:lnTo>
                      <a:pt x="0" y="1126541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296176" y="5241448"/>
              <a:ext cx="956833" cy="1093633"/>
              <a:chOff x="3525926" y="2604211"/>
              <a:chExt cx="1887322" cy="2235900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3540557" y="2604211"/>
                <a:ext cx="1872691" cy="1111911"/>
              </a:xfrm>
              <a:custGeom>
                <a:avLst/>
                <a:gdLst>
                  <a:gd name="connsiteX0" fmla="*/ 0 w 1872691"/>
                  <a:gd name="connsiteY0" fmla="*/ 555955 h 1111911"/>
                  <a:gd name="connsiteX1" fmla="*/ 914400 w 1872691"/>
                  <a:gd name="connsiteY1" fmla="*/ 0 h 1111911"/>
                  <a:gd name="connsiteX2" fmla="*/ 1872691 w 1872691"/>
                  <a:gd name="connsiteY2" fmla="*/ 555955 h 1111911"/>
                  <a:gd name="connsiteX3" fmla="*/ 929030 w 1872691"/>
                  <a:gd name="connsiteY3" fmla="*/ 1111911 h 1111911"/>
                  <a:gd name="connsiteX4" fmla="*/ 0 w 1872691"/>
                  <a:gd name="connsiteY4" fmla="*/ 555955 h 111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691" h="1111911">
                    <a:moveTo>
                      <a:pt x="0" y="555955"/>
                    </a:moveTo>
                    <a:lnTo>
                      <a:pt x="914400" y="0"/>
                    </a:lnTo>
                    <a:lnTo>
                      <a:pt x="1872691" y="555955"/>
                    </a:lnTo>
                    <a:lnTo>
                      <a:pt x="929030" y="1111911"/>
                    </a:lnTo>
                    <a:lnTo>
                      <a:pt x="0" y="555955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4469587" y="3160166"/>
                <a:ext cx="943661" cy="1675181"/>
              </a:xfrm>
              <a:custGeom>
                <a:avLst/>
                <a:gdLst>
                  <a:gd name="connsiteX0" fmla="*/ 0 w 943661"/>
                  <a:gd name="connsiteY0" fmla="*/ 548640 h 1675181"/>
                  <a:gd name="connsiteX1" fmla="*/ 14631 w 943661"/>
                  <a:gd name="connsiteY1" fmla="*/ 1675181 h 1675181"/>
                  <a:gd name="connsiteX2" fmla="*/ 936346 w 943661"/>
                  <a:gd name="connsiteY2" fmla="*/ 1126541 h 1675181"/>
                  <a:gd name="connsiteX3" fmla="*/ 943661 w 943661"/>
                  <a:gd name="connsiteY3" fmla="*/ 0 h 1675181"/>
                  <a:gd name="connsiteX4" fmla="*/ 0 w 943661"/>
                  <a:gd name="connsiteY4" fmla="*/ 548640 h 1675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661" h="1675181">
                    <a:moveTo>
                      <a:pt x="0" y="548640"/>
                    </a:moveTo>
                    <a:lnTo>
                      <a:pt x="14631" y="1675181"/>
                    </a:lnTo>
                    <a:lnTo>
                      <a:pt x="936346" y="1126541"/>
                    </a:lnTo>
                    <a:cubicBezTo>
                      <a:pt x="938784" y="751027"/>
                      <a:pt x="941223" y="375514"/>
                      <a:pt x="943661" y="0"/>
                    </a:cubicBezTo>
                    <a:lnTo>
                      <a:pt x="0" y="54864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9525" cap="flat" cmpd="sng" algn="ctr">
                <a:solidFill>
                  <a:srgbClr val="A09790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525926" y="3160167"/>
                <a:ext cx="955567" cy="1679944"/>
              </a:xfrm>
              <a:custGeom>
                <a:avLst/>
                <a:gdLst>
                  <a:gd name="connsiteX0" fmla="*/ 0 w 943661"/>
                  <a:gd name="connsiteY0" fmla="*/ 1126541 h 1675181"/>
                  <a:gd name="connsiteX1" fmla="*/ 14631 w 943661"/>
                  <a:gd name="connsiteY1" fmla="*/ 0 h 1675181"/>
                  <a:gd name="connsiteX2" fmla="*/ 929031 w 943661"/>
                  <a:gd name="connsiteY2" fmla="*/ 555956 h 1675181"/>
                  <a:gd name="connsiteX3" fmla="*/ 943661 w 943661"/>
                  <a:gd name="connsiteY3" fmla="*/ 1675181 h 1675181"/>
                  <a:gd name="connsiteX4" fmla="*/ 0 w 943661"/>
                  <a:gd name="connsiteY4" fmla="*/ 1126541 h 1675181"/>
                  <a:gd name="connsiteX0" fmla="*/ 57544 w 1001205"/>
                  <a:gd name="connsiteY0" fmla="*/ 1126541 h 1675181"/>
                  <a:gd name="connsiteX1" fmla="*/ 72175 w 1001205"/>
                  <a:gd name="connsiteY1" fmla="*/ 0 h 1675181"/>
                  <a:gd name="connsiteX2" fmla="*/ 993719 w 1001205"/>
                  <a:gd name="connsiteY2" fmla="*/ 558337 h 1675181"/>
                  <a:gd name="connsiteX3" fmla="*/ 1001205 w 1001205"/>
                  <a:gd name="connsiteY3" fmla="*/ 1675181 h 1675181"/>
                  <a:gd name="connsiteX4" fmla="*/ 57544 w 1001205"/>
                  <a:gd name="connsiteY4" fmla="*/ 1126541 h 1675181"/>
                  <a:gd name="connsiteX0" fmla="*/ 57544 w 1013111"/>
                  <a:gd name="connsiteY0" fmla="*/ 1126541 h 1679944"/>
                  <a:gd name="connsiteX1" fmla="*/ 72175 w 1013111"/>
                  <a:gd name="connsiteY1" fmla="*/ 0 h 1679944"/>
                  <a:gd name="connsiteX2" fmla="*/ 993719 w 1013111"/>
                  <a:gd name="connsiteY2" fmla="*/ 558337 h 1679944"/>
                  <a:gd name="connsiteX3" fmla="*/ 1013111 w 1013111"/>
                  <a:gd name="connsiteY3" fmla="*/ 1679944 h 1679944"/>
                  <a:gd name="connsiteX4" fmla="*/ 57544 w 1013111"/>
                  <a:gd name="connsiteY4" fmla="*/ 1126541 h 1679944"/>
                  <a:gd name="connsiteX0" fmla="*/ 0 w 955567"/>
                  <a:gd name="connsiteY0" fmla="*/ 1126541 h 1679944"/>
                  <a:gd name="connsiteX1" fmla="*/ 14631 w 955567"/>
                  <a:gd name="connsiteY1" fmla="*/ 0 h 1679944"/>
                  <a:gd name="connsiteX2" fmla="*/ 936175 w 955567"/>
                  <a:gd name="connsiteY2" fmla="*/ 558337 h 1679944"/>
                  <a:gd name="connsiteX3" fmla="*/ 955567 w 955567"/>
                  <a:gd name="connsiteY3" fmla="*/ 1679944 h 1679944"/>
                  <a:gd name="connsiteX4" fmla="*/ 0 w 955567"/>
                  <a:gd name="connsiteY4" fmla="*/ 1126541 h 167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5567" h="1679944">
                    <a:moveTo>
                      <a:pt x="0" y="1126541"/>
                    </a:moveTo>
                    <a:cubicBezTo>
                      <a:pt x="4877" y="751027"/>
                      <a:pt x="3858" y="339970"/>
                      <a:pt x="14631" y="0"/>
                    </a:cubicBezTo>
                    <a:lnTo>
                      <a:pt x="936175" y="558337"/>
                    </a:lnTo>
                    <a:cubicBezTo>
                      <a:pt x="938670" y="930618"/>
                      <a:pt x="953072" y="1307663"/>
                      <a:pt x="955567" y="1679944"/>
                    </a:cubicBezTo>
                    <a:lnTo>
                      <a:pt x="0" y="1126541"/>
                    </a:lnTo>
                    <a:close/>
                  </a:path>
                </a:pathLst>
              </a:custGeom>
              <a:solidFill>
                <a:srgbClr val="8C8C8C">
                  <a:lumMod val="20000"/>
                  <a:lumOff val="80000"/>
                </a:srgbClr>
              </a:solidFill>
              <a:ln w="9525" cap="flat" cmpd="sng" algn="ctr">
                <a:solidFill>
                  <a:srgbClr val="8C8C8C"/>
                </a:solidFill>
                <a:prstDash val="solid"/>
              </a:ln>
              <a:effectLst/>
            </p:spPr>
            <p:txBody>
              <a:bodyPr lIns="91440" tIns="91440" rIns="91440" bIns="9144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13131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495157" y="2022294"/>
              <a:ext cx="2034625" cy="1923362"/>
              <a:chOff x="2661957" y="2014793"/>
              <a:chExt cx="3604465" cy="3407355"/>
            </a:xfrm>
          </p:grpSpPr>
          <p:sp>
            <p:nvSpPr>
              <p:cNvPr id="51" name="Hexagon 50"/>
              <p:cNvSpPr/>
              <p:nvPr/>
            </p:nvSpPr>
            <p:spPr bwMode="gray">
              <a:xfrm>
                <a:off x="3786104" y="4322611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2" name="Hexagon 51"/>
              <p:cNvSpPr/>
              <p:nvPr/>
            </p:nvSpPr>
            <p:spPr bwMode="gray">
              <a:xfrm>
                <a:off x="3786104" y="3168701"/>
                <a:ext cx="1356172" cy="1099537"/>
              </a:xfrm>
              <a:prstGeom prst="hexagon">
                <a:avLst/>
              </a:prstGeom>
              <a:solidFill>
                <a:srgbClr val="00A1DE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wrap="none" lIns="0" tIns="91440" rIns="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 dirty="0" smtClean="0">
                    <a:solidFill>
                      <a:prstClr val="white"/>
                    </a:solidFill>
                    <a:cs typeface="Arial" pitchFamily="34" charset="0"/>
                  </a:rPr>
                  <a:t>BENCHMARK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Arial" pitchFamily="34" charset="0"/>
                  </a:rPr>
                  <a:t>FRAMEWORK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 kern="0" dirty="0" smtClean="0">
                    <a:solidFill>
                      <a:prstClr val="white"/>
                    </a:solidFill>
                    <a:cs typeface="Arial" pitchFamily="34" charset="0"/>
                  </a:rPr>
                  <a:t>ELEMENTS</a:t>
                </a:r>
                <a:endPara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53" name="Hexagon 52"/>
              <p:cNvSpPr/>
              <p:nvPr/>
            </p:nvSpPr>
            <p:spPr bwMode="gray">
              <a:xfrm>
                <a:off x="3786104" y="2014793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Hexagon 53"/>
              <p:cNvSpPr/>
              <p:nvPr/>
            </p:nvSpPr>
            <p:spPr bwMode="gray">
              <a:xfrm>
                <a:off x="4910250" y="3742636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5" name="Hexagon 54"/>
              <p:cNvSpPr/>
              <p:nvPr/>
            </p:nvSpPr>
            <p:spPr bwMode="gray">
              <a:xfrm>
                <a:off x="4910250" y="2594768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6" name="Hexagon 55"/>
              <p:cNvSpPr/>
              <p:nvPr/>
            </p:nvSpPr>
            <p:spPr bwMode="gray">
              <a:xfrm>
                <a:off x="2661957" y="3742636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7" name="Hexagon 56"/>
              <p:cNvSpPr/>
              <p:nvPr/>
            </p:nvSpPr>
            <p:spPr bwMode="gray">
              <a:xfrm>
                <a:off x="2661957" y="2594768"/>
                <a:ext cx="1356172" cy="1099537"/>
              </a:xfrm>
              <a:prstGeom prst="hexagon">
                <a:avLst/>
              </a:prstGeom>
              <a:solidFill>
                <a:srgbClr val="8C8C8C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91440" tIns="91440" rIns="91440" bIns="9144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8" name="Freeform 13"/>
              <p:cNvSpPr>
                <a:spLocks noChangeAspect="1"/>
              </p:cNvSpPr>
              <p:nvPr/>
            </p:nvSpPr>
            <p:spPr bwMode="auto">
              <a:xfrm>
                <a:off x="4237216" y="2211938"/>
                <a:ext cx="453947" cy="680921"/>
              </a:xfrm>
              <a:custGeom>
                <a:avLst/>
                <a:gdLst>
                  <a:gd name="T0" fmla="*/ 101 w 103"/>
                  <a:gd name="T1" fmla="*/ 39 h 146"/>
                  <a:gd name="T2" fmla="*/ 34 w 103"/>
                  <a:gd name="T3" fmla="*/ 5 h 146"/>
                  <a:gd name="T4" fmla="*/ 2 w 103"/>
                  <a:gd name="T5" fmla="*/ 17 h 146"/>
                  <a:gd name="T6" fmla="*/ 0 w 103"/>
                  <a:gd name="T7" fmla="*/ 25 h 146"/>
                  <a:gd name="T8" fmla="*/ 1 w 103"/>
                  <a:gd name="T9" fmla="*/ 102 h 146"/>
                  <a:gd name="T10" fmla="*/ 5 w 103"/>
                  <a:gd name="T11" fmla="*/ 107 h 146"/>
                  <a:gd name="T12" fmla="*/ 66 w 103"/>
                  <a:gd name="T13" fmla="*/ 145 h 146"/>
                  <a:gd name="T14" fmla="*/ 69 w 103"/>
                  <a:gd name="T15" fmla="*/ 146 h 146"/>
                  <a:gd name="T16" fmla="*/ 71 w 103"/>
                  <a:gd name="T17" fmla="*/ 146 h 146"/>
                  <a:gd name="T18" fmla="*/ 74 w 103"/>
                  <a:gd name="T19" fmla="*/ 141 h 146"/>
                  <a:gd name="T20" fmla="*/ 74 w 103"/>
                  <a:gd name="T21" fmla="*/ 60 h 146"/>
                  <a:gd name="T22" fmla="*/ 71 w 103"/>
                  <a:gd name="T23" fmla="*/ 56 h 146"/>
                  <a:gd name="T24" fmla="*/ 11 w 103"/>
                  <a:gd name="T25" fmla="*/ 23 h 146"/>
                  <a:gd name="T26" fmla="*/ 19 w 103"/>
                  <a:gd name="T27" fmla="*/ 16 h 146"/>
                  <a:gd name="T28" fmla="*/ 29 w 103"/>
                  <a:gd name="T29" fmla="*/ 14 h 146"/>
                  <a:gd name="T30" fmla="*/ 89 w 103"/>
                  <a:gd name="T31" fmla="*/ 46 h 146"/>
                  <a:gd name="T32" fmla="*/ 91 w 103"/>
                  <a:gd name="T33" fmla="*/ 49 h 146"/>
                  <a:gd name="T34" fmla="*/ 91 w 103"/>
                  <a:gd name="T35" fmla="*/ 126 h 146"/>
                  <a:gd name="T36" fmla="*/ 97 w 103"/>
                  <a:gd name="T37" fmla="*/ 131 h 146"/>
                  <a:gd name="T38" fmla="*/ 103 w 103"/>
                  <a:gd name="T39" fmla="*/ 126 h 146"/>
                  <a:gd name="T40" fmla="*/ 103 w 103"/>
                  <a:gd name="T41" fmla="*/ 43 h 146"/>
                  <a:gd name="T42" fmla="*/ 101 w 103"/>
                  <a:gd name="T43" fmla="*/ 3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3" h="146">
                    <a:moveTo>
                      <a:pt x="101" y="39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25" y="0"/>
                      <a:pt x="7" y="9"/>
                      <a:pt x="2" y="17"/>
                    </a:cubicBezTo>
                    <a:cubicBezTo>
                      <a:pt x="0" y="21"/>
                      <a:pt x="0" y="24"/>
                      <a:pt x="0" y="25"/>
                    </a:cubicBezTo>
                    <a:cubicBezTo>
                      <a:pt x="1" y="102"/>
                      <a:pt x="1" y="102"/>
                      <a:pt x="1" y="102"/>
                    </a:cubicBezTo>
                    <a:cubicBezTo>
                      <a:pt x="1" y="104"/>
                      <a:pt x="3" y="106"/>
                      <a:pt x="5" y="107"/>
                    </a:cubicBezTo>
                    <a:cubicBezTo>
                      <a:pt x="8" y="110"/>
                      <a:pt x="64" y="144"/>
                      <a:pt x="66" y="145"/>
                    </a:cubicBezTo>
                    <a:cubicBezTo>
                      <a:pt x="67" y="146"/>
                      <a:pt x="68" y="146"/>
                      <a:pt x="69" y="146"/>
                    </a:cubicBezTo>
                    <a:cubicBezTo>
                      <a:pt x="70" y="146"/>
                      <a:pt x="70" y="146"/>
                      <a:pt x="71" y="146"/>
                    </a:cubicBezTo>
                    <a:cubicBezTo>
                      <a:pt x="73" y="145"/>
                      <a:pt x="74" y="143"/>
                      <a:pt x="74" y="141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59"/>
                      <a:pt x="73" y="57"/>
                      <a:pt x="71" y="56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4" y="18"/>
                      <a:pt x="19" y="16"/>
                    </a:cubicBezTo>
                    <a:cubicBezTo>
                      <a:pt x="24" y="13"/>
                      <a:pt x="28" y="14"/>
                      <a:pt x="29" y="14"/>
                    </a:cubicBezTo>
                    <a:cubicBezTo>
                      <a:pt x="29" y="14"/>
                      <a:pt x="87" y="45"/>
                      <a:pt x="89" y="46"/>
                    </a:cubicBezTo>
                    <a:cubicBezTo>
                      <a:pt x="91" y="47"/>
                      <a:pt x="91" y="47"/>
                      <a:pt x="91" y="49"/>
                    </a:cubicBezTo>
                    <a:cubicBezTo>
                      <a:pt x="91" y="51"/>
                      <a:pt x="91" y="126"/>
                      <a:pt x="91" y="126"/>
                    </a:cubicBezTo>
                    <a:cubicBezTo>
                      <a:pt x="91" y="130"/>
                      <a:pt x="95" y="131"/>
                      <a:pt x="97" y="131"/>
                    </a:cubicBezTo>
                    <a:cubicBezTo>
                      <a:pt x="100" y="131"/>
                      <a:pt x="103" y="129"/>
                      <a:pt x="103" y="126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1"/>
                      <a:pt x="102" y="40"/>
                      <a:pt x="101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9"/>
              <p:cNvSpPr>
                <a:spLocks noChangeAspect="1" noEditPoints="1"/>
              </p:cNvSpPr>
              <p:nvPr/>
            </p:nvSpPr>
            <p:spPr bwMode="auto">
              <a:xfrm>
                <a:off x="3216024" y="4020554"/>
                <a:ext cx="279209" cy="486827"/>
              </a:xfrm>
              <a:custGeom>
                <a:avLst/>
                <a:gdLst>
                  <a:gd name="T0" fmla="*/ 198 w 271"/>
                  <a:gd name="T1" fmla="*/ 140 h 705"/>
                  <a:gd name="T2" fmla="*/ 198 w 271"/>
                  <a:gd name="T3" fmla="*/ 140 h 705"/>
                  <a:gd name="T4" fmla="*/ 73 w 271"/>
                  <a:gd name="T5" fmla="*/ 140 h 705"/>
                  <a:gd name="T6" fmla="*/ 0 w 271"/>
                  <a:gd name="T7" fmla="*/ 213 h 705"/>
                  <a:gd name="T8" fmla="*/ 0 w 271"/>
                  <a:gd name="T9" fmla="*/ 390 h 705"/>
                  <a:gd name="T10" fmla="*/ 21 w 271"/>
                  <a:gd name="T11" fmla="*/ 414 h 705"/>
                  <a:gd name="T12" fmla="*/ 42 w 271"/>
                  <a:gd name="T13" fmla="*/ 390 h 705"/>
                  <a:gd name="T14" fmla="*/ 42 w 271"/>
                  <a:gd name="T15" fmla="*/ 230 h 705"/>
                  <a:gd name="T16" fmla="*/ 69 w 271"/>
                  <a:gd name="T17" fmla="*/ 230 h 705"/>
                  <a:gd name="T18" fmla="*/ 69 w 271"/>
                  <a:gd name="T19" fmla="*/ 676 h 705"/>
                  <a:gd name="T20" fmla="*/ 95 w 271"/>
                  <a:gd name="T21" fmla="*/ 705 h 705"/>
                  <a:gd name="T22" fmla="*/ 121 w 271"/>
                  <a:gd name="T23" fmla="*/ 676 h 705"/>
                  <a:gd name="T24" fmla="*/ 121 w 271"/>
                  <a:gd name="T25" fmla="*/ 415 h 705"/>
                  <a:gd name="T26" fmla="*/ 149 w 271"/>
                  <a:gd name="T27" fmla="*/ 415 h 705"/>
                  <a:gd name="T28" fmla="*/ 149 w 271"/>
                  <a:gd name="T29" fmla="*/ 676 h 705"/>
                  <a:gd name="T30" fmla="*/ 175 w 271"/>
                  <a:gd name="T31" fmla="*/ 705 h 705"/>
                  <a:gd name="T32" fmla="*/ 202 w 271"/>
                  <a:gd name="T33" fmla="*/ 676 h 705"/>
                  <a:gd name="T34" fmla="*/ 202 w 271"/>
                  <a:gd name="T35" fmla="*/ 230 h 705"/>
                  <a:gd name="T36" fmla="*/ 229 w 271"/>
                  <a:gd name="T37" fmla="*/ 230 h 705"/>
                  <a:gd name="T38" fmla="*/ 229 w 271"/>
                  <a:gd name="T39" fmla="*/ 390 h 705"/>
                  <a:gd name="T40" fmla="*/ 250 w 271"/>
                  <a:gd name="T41" fmla="*/ 414 h 705"/>
                  <a:gd name="T42" fmla="*/ 271 w 271"/>
                  <a:gd name="T43" fmla="*/ 390 h 705"/>
                  <a:gd name="T44" fmla="*/ 271 w 271"/>
                  <a:gd name="T45" fmla="*/ 213 h 705"/>
                  <a:gd name="T46" fmla="*/ 198 w 271"/>
                  <a:gd name="T47" fmla="*/ 140 h 705"/>
                  <a:gd name="T48" fmla="*/ 79 w 271"/>
                  <a:gd name="T49" fmla="*/ 56 h 705"/>
                  <a:gd name="T50" fmla="*/ 79 w 271"/>
                  <a:gd name="T51" fmla="*/ 56 h 705"/>
                  <a:gd name="T52" fmla="*/ 135 w 271"/>
                  <a:gd name="T53" fmla="*/ 0 h 705"/>
                  <a:gd name="T54" fmla="*/ 192 w 271"/>
                  <a:gd name="T55" fmla="*/ 56 h 705"/>
                  <a:gd name="T56" fmla="*/ 135 w 271"/>
                  <a:gd name="T57" fmla="*/ 113 h 705"/>
                  <a:gd name="T58" fmla="*/ 79 w 271"/>
                  <a:gd name="T59" fmla="*/ 56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1" h="705">
                    <a:moveTo>
                      <a:pt x="198" y="140"/>
                    </a:moveTo>
                    <a:lnTo>
                      <a:pt x="198" y="140"/>
                    </a:lnTo>
                    <a:lnTo>
                      <a:pt x="73" y="140"/>
                    </a:lnTo>
                    <a:cubicBezTo>
                      <a:pt x="32" y="140"/>
                      <a:pt x="0" y="173"/>
                      <a:pt x="0" y="213"/>
                    </a:cubicBezTo>
                    <a:lnTo>
                      <a:pt x="0" y="390"/>
                    </a:lnTo>
                    <a:cubicBezTo>
                      <a:pt x="0" y="404"/>
                      <a:pt x="7" y="414"/>
                      <a:pt x="21" y="414"/>
                    </a:cubicBezTo>
                    <a:cubicBezTo>
                      <a:pt x="34" y="414"/>
                      <a:pt x="42" y="404"/>
                      <a:pt x="42" y="390"/>
                    </a:cubicBezTo>
                    <a:lnTo>
                      <a:pt x="42" y="230"/>
                    </a:lnTo>
                    <a:lnTo>
                      <a:pt x="69" y="230"/>
                    </a:lnTo>
                    <a:cubicBezTo>
                      <a:pt x="69" y="230"/>
                      <a:pt x="69" y="649"/>
                      <a:pt x="69" y="676"/>
                    </a:cubicBezTo>
                    <a:cubicBezTo>
                      <a:pt x="69" y="695"/>
                      <a:pt x="77" y="705"/>
                      <a:pt x="95" y="705"/>
                    </a:cubicBezTo>
                    <a:cubicBezTo>
                      <a:pt x="113" y="705"/>
                      <a:pt x="121" y="695"/>
                      <a:pt x="121" y="676"/>
                    </a:cubicBezTo>
                    <a:lnTo>
                      <a:pt x="121" y="415"/>
                    </a:lnTo>
                    <a:lnTo>
                      <a:pt x="149" y="415"/>
                    </a:lnTo>
                    <a:lnTo>
                      <a:pt x="149" y="676"/>
                    </a:lnTo>
                    <a:cubicBezTo>
                      <a:pt x="149" y="695"/>
                      <a:pt x="157" y="705"/>
                      <a:pt x="175" y="705"/>
                    </a:cubicBezTo>
                    <a:cubicBezTo>
                      <a:pt x="194" y="705"/>
                      <a:pt x="202" y="695"/>
                      <a:pt x="202" y="676"/>
                    </a:cubicBezTo>
                    <a:lnTo>
                      <a:pt x="202" y="230"/>
                    </a:lnTo>
                    <a:lnTo>
                      <a:pt x="229" y="230"/>
                    </a:lnTo>
                    <a:lnTo>
                      <a:pt x="229" y="390"/>
                    </a:lnTo>
                    <a:cubicBezTo>
                      <a:pt x="229" y="404"/>
                      <a:pt x="236" y="414"/>
                      <a:pt x="250" y="414"/>
                    </a:cubicBezTo>
                    <a:cubicBezTo>
                      <a:pt x="264" y="414"/>
                      <a:pt x="271" y="404"/>
                      <a:pt x="271" y="390"/>
                    </a:cubicBezTo>
                    <a:lnTo>
                      <a:pt x="271" y="213"/>
                    </a:lnTo>
                    <a:cubicBezTo>
                      <a:pt x="271" y="173"/>
                      <a:pt x="238" y="140"/>
                      <a:pt x="198" y="140"/>
                    </a:cubicBezTo>
                    <a:close/>
                    <a:moveTo>
                      <a:pt x="79" y="56"/>
                    </a:moveTo>
                    <a:lnTo>
                      <a:pt x="79" y="56"/>
                    </a:lnTo>
                    <a:cubicBezTo>
                      <a:pt x="79" y="24"/>
                      <a:pt x="104" y="0"/>
                      <a:pt x="135" y="0"/>
                    </a:cubicBezTo>
                    <a:cubicBezTo>
                      <a:pt x="167" y="0"/>
                      <a:pt x="192" y="24"/>
                      <a:pt x="192" y="56"/>
                    </a:cubicBezTo>
                    <a:cubicBezTo>
                      <a:pt x="192" y="87"/>
                      <a:pt x="167" y="113"/>
                      <a:pt x="135" y="113"/>
                    </a:cubicBezTo>
                    <a:cubicBezTo>
                      <a:pt x="104" y="113"/>
                      <a:pt x="79" y="87"/>
                      <a:pt x="79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184"/>
              <p:cNvSpPr>
                <a:spLocks noChangeAspect="1"/>
              </p:cNvSpPr>
              <p:nvPr/>
            </p:nvSpPr>
            <p:spPr bwMode="auto">
              <a:xfrm>
                <a:off x="4162903" y="4919107"/>
                <a:ext cx="153324" cy="274320"/>
              </a:xfrm>
              <a:custGeom>
                <a:avLst/>
                <a:gdLst>
                  <a:gd name="T0" fmla="*/ 78 w 78"/>
                  <a:gd name="T1" fmla="*/ 24 h 139"/>
                  <a:gd name="T2" fmla="*/ 56 w 78"/>
                  <a:gd name="T3" fmla="*/ 24 h 139"/>
                  <a:gd name="T4" fmla="*/ 50 w 78"/>
                  <a:gd name="T5" fmla="*/ 32 h 139"/>
                  <a:gd name="T6" fmla="*/ 50 w 78"/>
                  <a:gd name="T7" fmla="*/ 48 h 139"/>
                  <a:gd name="T8" fmla="*/ 78 w 78"/>
                  <a:gd name="T9" fmla="*/ 48 h 139"/>
                  <a:gd name="T10" fmla="*/ 78 w 78"/>
                  <a:gd name="T11" fmla="*/ 71 h 139"/>
                  <a:gd name="T12" fmla="*/ 50 w 78"/>
                  <a:gd name="T13" fmla="*/ 71 h 139"/>
                  <a:gd name="T14" fmla="*/ 50 w 78"/>
                  <a:gd name="T15" fmla="*/ 139 h 139"/>
                  <a:gd name="T16" fmla="*/ 24 w 78"/>
                  <a:gd name="T17" fmla="*/ 139 h 139"/>
                  <a:gd name="T18" fmla="*/ 24 w 78"/>
                  <a:gd name="T19" fmla="*/ 71 h 139"/>
                  <a:gd name="T20" fmla="*/ 0 w 78"/>
                  <a:gd name="T21" fmla="*/ 71 h 139"/>
                  <a:gd name="T22" fmla="*/ 0 w 78"/>
                  <a:gd name="T23" fmla="*/ 48 h 139"/>
                  <a:gd name="T24" fmla="*/ 24 w 78"/>
                  <a:gd name="T25" fmla="*/ 48 h 139"/>
                  <a:gd name="T26" fmla="*/ 24 w 78"/>
                  <a:gd name="T27" fmla="*/ 35 h 139"/>
                  <a:gd name="T28" fmla="*/ 56 w 78"/>
                  <a:gd name="T29" fmla="*/ 0 h 139"/>
                  <a:gd name="T30" fmla="*/ 78 w 78"/>
                  <a:gd name="T31" fmla="*/ 0 h 139"/>
                  <a:gd name="T32" fmla="*/ 78 w 78"/>
                  <a:gd name="T33" fmla="*/ 2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" h="139">
                    <a:moveTo>
                      <a:pt x="78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3" y="24"/>
                      <a:pt x="50" y="28"/>
                      <a:pt x="50" y="32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8" y="71"/>
                      <a:pt x="78" y="71"/>
                      <a:pt x="78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139"/>
                      <a:pt x="50" y="139"/>
                      <a:pt x="50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16"/>
                      <a:pt x="37" y="0"/>
                      <a:pt x="56" y="0"/>
                    </a:cubicBezTo>
                    <a:cubicBezTo>
                      <a:pt x="78" y="0"/>
                      <a:pt x="78" y="0"/>
                      <a:pt x="78" y="0"/>
                    </a:cubicBezTo>
                    <a:lnTo>
                      <a:pt x="78" y="2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5"/>
              <p:cNvSpPr>
                <a:spLocks noChangeAspect="1" noEditPoints="1"/>
              </p:cNvSpPr>
              <p:nvPr/>
            </p:nvSpPr>
            <p:spPr bwMode="auto">
              <a:xfrm>
                <a:off x="4308410" y="4462766"/>
                <a:ext cx="367554" cy="365760"/>
              </a:xfrm>
              <a:custGeom>
                <a:avLst/>
                <a:gdLst>
                  <a:gd name="T0" fmla="*/ 559 w 663"/>
                  <a:gd name="T1" fmla="*/ 391 h 666"/>
                  <a:gd name="T2" fmla="*/ 559 w 663"/>
                  <a:gd name="T3" fmla="*/ 391 h 666"/>
                  <a:gd name="T4" fmla="*/ 520 w 663"/>
                  <a:gd name="T5" fmla="*/ 351 h 666"/>
                  <a:gd name="T6" fmla="*/ 559 w 663"/>
                  <a:gd name="T7" fmla="*/ 312 h 666"/>
                  <a:gd name="T8" fmla="*/ 599 w 663"/>
                  <a:gd name="T9" fmla="*/ 351 h 666"/>
                  <a:gd name="T10" fmla="*/ 559 w 663"/>
                  <a:gd name="T11" fmla="*/ 391 h 666"/>
                  <a:gd name="T12" fmla="*/ 559 w 663"/>
                  <a:gd name="T13" fmla="*/ 545 h 666"/>
                  <a:gd name="T14" fmla="*/ 559 w 663"/>
                  <a:gd name="T15" fmla="*/ 545 h 666"/>
                  <a:gd name="T16" fmla="*/ 520 w 663"/>
                  <a:gd name="T17" fmla="*/ 505 h 666"/>
                  <a:gd name="T18" fmla="*/ 559 w 663"/>
                  <a:gd name="T19" fmla="*/ 466 h 666"/>
                  <a:gd name="T20" fmla="*/ 599 w 663"/>
                  <a:gd name="T21" fmla="*/ 505 h 666"/>
                  <a:gd name="T22" fmla="*/ 559 w 663"/>
                  <a:gd name="T23" fmla="*/ 545 h 666"/>
                  <a:gd name="T24" fmla="*/ 478 w 663"/>
                  <a:gd name="T25" fmla="*/ 542 h 666"/>
                  <a:gd name="T26" fmla="*/ 478 w 663"/>
                  <a:gd name="T27" fmla="*/ 542 h 666"/>
                  <a:gd name="T28" fmla="*/ 414 w 663"/>
                  <a:gd name="T29" fmla="*/ 592 h 666"/>
                  <a:gd name="T30" fmla="*/ 138 w 663"/>
                  <a:gd name="T31" fmla="*/ 592 h 666"/>
                  <a:gd name="T32" fmla="*/ 74 w 663"/>
                  <a:gd name="T33" fmla="*/ 542 h 666"/>
                  <a:gd name="T34" fmla="*/ 74 w 663"/>
                  <a:gd name="T35" fmla="*/ 277 h 666"/>
                  <a:gd name="T36" fmla="*/ 137 w 663"/>
                  <a:gd name="T37" fmla="*/ 218 h 666"/>
                  <a:gd name="T38" fmla="*/ 424 w 663"/>
                  <a:gd name="T39" fmla="*/ 218 h 666"/>
                  <a:gd name="T40" fmla="*/ 478 w 663"/>
                  <a:gd name="T41" fmla="*/ 278 h 666"/>
                  <a:gd name="T42" fmla="*/ 478 w 663"/>
                  <a:gd name="T43" fmla="*/ 542 h 666"/>
                  <a:gd name="T44" fmla="*/ 569 w 663"/>
                  <a:gd name="T45" fmla="*/ 156 h 666"/>
                  <a:gd name="T46" fmla="*/ 569 w 663"/>
                  <a:gd name="T47" fmla="*/ 156 h 666"/>
                  <a:gd name="T48" fmla="*/ 355 w 663"/>
                  <a:gd name="T49" fmla="*/ 157 h 666"/>
                  <a:gd name="T50" fmla="*/ 335 w 663"/>
                  <a:gd name="T51" fmla="*/ 139 h 666"/>
                  <a:gd name="T52" fmla="*/ 404 w 663"/>
                  <a:gd name="T53" fmla="*/ 18 h 666"/>
                  <a:gd name="T54" fmla="*/ 396 w 663"/>
                  <a:gd name="T55" fmla="*/ 3 h 666"/>
                  <a:gd name="T56" fmla="*/ 377 w 663"/>
                  <a:gd name="T57" fmla="*/ 5 h 666"/>
                  <a:gd name="T58" fmla="*/ 306 w 663"/>
                  <a:gd name="T59" fmla="*/ 129 h 666"/>
                  <a:gd name="T60" fmla="*/ 282 w 663"/>
                  <a:gd name="T61" fmla="*/ 127 h 666"/>
                  <a:gd name="T62" fmla="*/ 261 w 663"/>
                  <a:gd name="T63" fmla="*/ 128 h 666"/>
                  <a:gd name="T64" fmla="*/ 189 w 663"/>
                  <a:gd name="T65" fmla="*/ 5 h 666"/>
                  <a:gd name="T66" fmla="*/ 171 w 663"/>
                  <a:gd name="T67" fmla="*/ 3 h 666"/>
                  <a:gd name="T68" fmla="*/ 163 w 663"/>
                  <a:gd name="T69" fmla="*/ 19 h 666"/>
                  <a:gd name="T70" fmla="*/ 232 w 663"/>
                  <a:gd name="T71" fmla="*/ 138 h 666"/>
                  <a:gd name="T72" fmla="*/ 210 w 663"/>
                  <a:gd name="T73" fmla="*/ 157 h 666"/>
                  <a:gd name="T74" fmla="*/ 110 w 663"/>
                  <a:gd name="T75" fmla="*/ 157 h 666"/>
                  <a:gd name="T76" fmla="*/ 10 w 663"/>
                  <a:gd name="T77" fmla="*/ 236 h 666"/>
                  <a:gd name="T78" fmla="*/ 10 w 663"/>
                  <a:gd name="T79" fmla="*/ 592 h 666"/>
                  <a:gd name="T80" fmla="*/ 113 w 663"/>
                  <a:gd name="T81" fmla="*/ 660 h 666"/>
                  <a:gd name="T82" fmla="*/ 554 w 663"/>
                  <a:gd name="T83" fmla="*/ 660 h 666"/>
                  <a:gd name="T84" fmla="*/ 656 w 663"/>
                  <a:gd name="T85" fmla="*/ 593 h 666"/>
                  <a:gd name="T86" fmla="*/ 656 w 663"/>
                  <a:gd name="T87" fmla="*/ 236 h 666"/>
                  <a:gd name="T88" fmla="*/ 569 w 663"/>
                  <a:gd name="T89" fmla="*/ 15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3" h="666">
                    <a:moveTo>
                      <a:pt x="559" y="391"/>
                    </a:moveTo>
                    <a:lnTo>
                      <a:pt x="559" y="391"/>
                    </a:lnTo>
                    <a:cubicBezTo>
                      <a:pt x="538" y="391"/>
                      <a:pt x="520" y="373"/>
                      <a:pt x="520" y="351"/>
                    </a:cubicBezTo>
                    <a:cubicBezTo>
                      <a:pt x="520" y="329"/>
                      <a:pt x="538" y="312"/>
                      <a:pt x="559" y="312"/>
                    </a:cubicBezTo>
                    <a:cubicBezTo>
                      <a:pt x="581" y="312"/>
                      <a:pt x="599" y="329"/>
                      <a:pt x="599" y="351"/>
                    </a:cubicBezTo>
                    <a:cubicBezTo>
                      <a:pt x="599" y="373"/>
                      <a:pt x="581" y="391"/>
                      <a:pt x="559" y="391"/>
                    </a:cubicBezTo>
                    <a:close/>
                    <a:moveTo>
                      <a:pt x="559" y="545"/>
                    </a:moveTo>
                    <a:lnTo>
                      <a:pt x="559" y="545"/>
                    </a:lnTo>
                    <a:cubicBezTo>
                      <a:pt x="538" y="545"/>
                      <a:pt x="520" y="527"/>
                      <a:pt x="520" y="505"/>
                    </a:cubicBezTo>
                    <a:cubicBezTo>
                      <a:pt x="520" y="483"/>
                      <a:pt x="538" y="466"/>
                      <a:pt x="559" y="466"/>
                    </a:cubicBezTo>
                    <a:cubicBezTo>
                      <a:pt x="581" y="466"/>
                      <a:pt x="599" y="483"/>
                      <a:pt x="599" y="505"/>
                    </a:cubicBezTo>
                    <a:cubicBezTo>
                      <a:pt x="599" y="527"/>
                      <a:pt x="581" y="545"/>
                      <a:pt x="559" y="545"/>
                    </a:cubicBezTo>
                    <a:close/>
                    <a:moveTo>
                      <a:pt x="478" y="542"/>
                    </a:moveTo>
                    <a:lnTo>
                      <a:pt x="478" y="542"/>
                    </a:lnTo>
                    <a:cubicBezTo>
                      <a:pt x="475" y="597"/>
                      <a:pt x="414" y="592"/>
                      <a:pt x="414" y="592"/>
                    </a:cubicBezTo>
                    <a:lnTo>
                      <a:pt x="138" y="592"/>
                    </a:lnTo>
                    <a:cubicBezTo>
                      <a:pt x="138" y="592"/>
                      <a:pt x="77" y="596"/>
                      <a:pt x="74" y="542"/>
                    </a:cubicBezTo>
                    <a:lnTo>
                      <a:pt x="74" y="277"/>
                    </a:lnTo>
                    <a:cubicBezTo>
                      <a:pt x="74" y="277"/>
                      <a:pt x="68" y="215"/>
                      <a:pt x="137" y="218"/>
                    </a:cubicBezTo>
                    <a:lnTo>
                      <a:pt x="424" y="218"/>
                    </a:lnTo>
                    <a:cubicBezTo>
                      <a:pt x="482" y="221"/>
                      <a:pt x="478" y="278"/>
                      <a:pt x="478" y="278"/>
                    </a:cubicBezTo>
                    <a:lnTo>
                      <a:pt x="478" y="542"/>
                    </a:lnTo>
                    <a:close/>
                    <a:moveTo>
                      <a:pt x="569" y="156"/>
                    </a:moveTo>
                    <a:lnTo>
                      <a:pt x="569" y="156"/>
                    </a:lnTo>
                    <a:lnTo>
                      <a:pt x="355" y="157"/>
                    </a:lnTo>
                    <a:cubicBezTo>
                      <a:pt x="352" y="151"/>
                      <a:pt x="344" y="144"/>
                      <a:pt x="335" y="139"/>
                    </a:cubicBezTo>
                    <a:lnTo>
                      <a:pt x="404" y="18"/>
                    </a:lnTo>
                    <a:cubicBezTo>
                      <a:pt x="405" y="10"/>
                      <a:pt x="401" y="6"/>
                      <a:pt x="396" y="3"/>
                    </a:cubicBezTo>
                    <a:cubicBezTo>
                      <a:pt x="391" y="0"/>
                      <a:pt x="380" y="0"/>
                      <a:pt x="377" y="5"/>
                    </a:cubicBezTo>
                    <a:lnTo>
                      <a:pt x="306" y="129"/>
                    </a:lnTo>
                    <a:cubicBezTo>
                      <a:pt x="298" y="127"/>
                      <a:pt x="292" y="127"/>
                      <a:pt x="282" y="127"/>
                    </a:cubicBezTo>
                    <a:cubicBezTo>
                      <a:pt x="274" y="127"/>
                      <a:pt x="265" y="128"/>
                      <a:pt x="261" y="128"/>
                    </a:cubicBezTo>
                    <a:lnTo>
                      <a:pt x="189" y="5"/>
                    </a:lnTo>
                    <a:cubicBezTo>
                      <a:pt x="183" y="0"/>
                      <a:pt x="176" y="0"/>
                      <a:pt x="171" y="3"/>
                    </a:cubicBezTo>
                    <a:cubicBezTo>
                      <a:pt x="166" y="6"/>
                      <a:pt x="160" y="13"/>
                      <a:pt x="163" y="19"/>
                    </a:cubicBezTo>
                    <a:lnTo>
                      <a:pt x="232" y="138"/>
                    </a:lnTo>
                    <a:cubicBezTo>
                      <a:pt x="217" y="145"/>
                      <a:pt x="212" y="152"/>
                      <a:pt x="210" y="157"/>
                    </a:cubicBezTo>
                    <a:lnTo>
                      <a:pt x="110" y="157"/>
                    </a:lnTo>
                    <a:cubicBezTo>
                      <a:pt x="0" y="153"/>
                      <a:pt x="10" y="236"/>
                      <a:pt x="10" y="236"/>
                    </a:cubicBezTo>
                    <a:lnTo>
                      <a:pt x="10" y="592"/>
                    </a:lnTo>
                    <a:cubicBezTo>
                      <a:pt x="15" y="666"/>
                      <a:pt x="113" y="660"/>
                      <a:pt x="113" y="660"/>
                    </a:cubicBezTo>
                    <a:lnTo>
                      <a:pt x="554" y="660"/>
                    </a:lnTo>
                    <a:cubicBezTo>
                      <a:pt x="554" y="660"/>
                      <a:pt x="651" y="666"/>
                      <a:pt x="656" y="593"/>
                    </a:cubicBezTo>
                    <a:lnTo>
                      <a:pt x="656" y="236"/>
                    </a:lnTo>
                    <a:cubicBezTo>
                      <a:pt x="656" y="236"/>
                      <a:pt x="663" y="160"/>
                      <a:pt x="569" y="156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284"/>
              <p:cNvSpPr>
                <a:spLocks noChangeAspect="1" noEditPoints="1"/>
              </p:cNvSpPr>
              <p:nvPr/>
            </p:nvSpPr>
            <p:spPr bwMode="auto">
              <a:xfrm>
                <a:off x="4410392" y="4896041"/>
                <a:ext cx="369932" cy="301752"/>
              </a:xfrm>
              <a:custGeom>
                <a:avLst/>
                <a:gdLst>
                  <a:gd name="T0" fmla="*/ 4139 w 6370"/>
                  <a:gd name="T1" fmla="*/ 2503 h 5196"/>
                  <a:gd name="T2" fmla="*/ 4177 w 6370"/>
                  <a:gd name="T3" fmla="*/ 2598 h 5196"/>
                  <a:gd name="T4" fmla="*/ 2724 w 6370"/>
                  <a:gd name="T5" fmla="*/ 3515 h 5196"/>
                  <a:gd name="T6" fmla="*/ 2569 w 6370"/>
                  <a:gd name="T7" fmla="*/ 3492 h 5196"/>
                  <a:gd name="T8" fmla="*/ 2538 w 6370"/>
                  <a:gd name="T9" fmla="*/ 1762 h 5196"/>
                  <a:gd name="T10" fmla="*/ 2660 w 6370"/>
                  <a:gd name="T11" fmla="*/ 1664 h 5196"/>
                  <a:gd name="T12" fmla="*/ 2679 w 6370"/>
                  <a:gd name="T13" fmla="*/ 1237 h 5196"/>
                  <a:gd name="T14" fmla="*/ 2158 w 6370"/>
                  <a:gd name="T15" fmla="*/ 1571 h 5196"/>
                  <a:gd name="T16" fmla="*/ 1824 w 6370"/>
                  <a:gd name="T17" fmla="*/ 2092 h 5196"/>
                  <a:gd name="T18" fmla="*/ 1739 w 6370"/>
                  <a:gd name="T19" fmla="*/ 2729 h 5196"/>
                  <a:gd name="T20" fmla="*/ 1932 w 6370"/>
                  <a:gd name="T21" fmla="*/ 3329 h 5196"/>
                  <a:gd name="T22" fmla="*/ 2349 w 6370"/>
                  <a:gd name="T23" fmla="*/ 3783 h 5196"/>
                  <a:gd name="T24" fmla="*/ 2924 w 6370"/>
                  <a:gd name="T25" fmla="*/ 4026 h 5196"/>
                  <a:gd name="T26" fmla="*/ 3571 w 6370"/>
                  <a:gd name="T27" fmla="*/ 3997 h 5196"/>
                  <a:gd name="T28" fmla="*/ 4119 w 6370"/>
                  <a:gd name="T29" fmla="*/ 3708 h 5196"/>
                  <a:gd name="T30" fmla="*/ 4498 w 6370"/>
                  <a:gd name="T31" fmla="*/ 3219 h 5196"/>
                  <a:gd name="T32" fmla="*/ 4637 w 6370"/>
                  <a:gd name="T33" fmla="*/ 2598 h 5196"/>
                  <a:gd name="T34" fmla="*/ 4498 w 6370"/>
                  <a:gd name="T35" fmla="*/ 1976 h 5196"/>
                  <a:gd name="T36" fmla="*/ 4119 w 6370"/>
                  <a:gd name="T37" fmla="*/ 1488 h 5196"/>
                  <a:gd name="T38" fmla="*/ 3571 w 6370"/>
                  <a:gd name="T39" fmla="*/ 1199 h 5196"/>
                  <a:gd name="T40" fmla="*/ 3330 w 6370"/>
                  <a:gd name="T41" fmla="*/ 847 h 5196"/>
                  <a:gd name="T42" fmla="*/ 3992 w 6370"/>
                  <a:gd name="T43" fmla="*/ 1038 h 5196"/>
                  <a:gd name="T44" fmla="*/ 4517 w 6370"/>
                  <a:gd name="T45" fmla="*/ 1455 h 5196"/>
                  <a:gd name="T46" fmla="*/ 4851 w 6370"/>
                  <a:gd name="T47" fmla="*/ 2044 h 5196"/>
                  <a:gd name="T48" fmla="*/ 4936 w 6370"/>
                  <a:gd name="T49" fmla="*/ 2743 h 5196"/>
                  <a:gd name="T50" fmla="*/ 4745 w 6370"/>
                  <a:gd name="T51" fmla="*/ 3405 h 5196"/>
                  <a:gd name="T52" fmla="*/ 4328 w 6370"/>
                  <a:gd name="T53" fmla="*/ 3930 h 5196"/>
                  <a:gd name="T54" fmla="*/ 3739 w 6370"/>
                  <a:gd name="T55" fmla="*/ 4264 h 5196"/>
                  <a:gd name="T56" fmla="*/ 3042 w 6370"/>
                  <a:gd name="T57" fmla="*/ 4349 h 5196"/>
                  <a:gd name="T58" fmla="*/ 2378 w 6370"/>
                  <a:gd name="T59" fmla="*/ 4158 h 5196"/>
                  <a:gd name="T60" fmla="*/ 1853 w 6370"/>
                  <a:gd name="T61" fmla="*/ 3741 h 5196"/>
                  <a:gd name="T62" fmla="*/ 1519 w 6370"/>
                  <a:gd name="T63" fmla="*/ 3152 h 5196"/>
                  <a:gd name="T64" fmla="*/ 1434 w 6370"/>
                  <a:gd name="T65" fmla="*/ 2453 h 5196"/>
                  <a:gd name="T66" fmla="*/ 1625 w 6370"/>
                  <a:gd name="T67" fmla="*/ 1791 h 5196"/>
                  <a:gd name="T68" fmla="*/ 2042 w 6370"/>
                  <a:gd name="T69" fmla="*/ 1266 h 5196"/>
                  <a:gd name="T70" fmla="*/ 2631 w 6370"/>
                  <a:gd name="T71" fmla="*/ 932 h 5196"/>
                  <a:gd name="T72" fmla="*/ 921 w 6370"/>
                  <a:gd name="T73" fmla="*/ 450 h 5196"/>
                  <a:gd name="T74" fmla="*/ 612 w 6370"/>
                  <a:gd name="T75" fmla="*/ 565 h 5196"/>
                  <a:gd name="T76" fmla="*/ 456 w 6370"/>
                  <a:gd name="T77" fmla="*/ 849 h 5196"/>
                  <a:gd name="T78" fmla="*/ 494 w 6370"/>
                  <a:gd name="T79" fmla="*/ 4474 h 5196"/>
                  <a:gd name="T80" fmla="*/ 722 w 6370"/>
                  <a:gd name="T81" fmla="*/ 4702 h 5196"/>
                  <a:gd name="T82" fmla="*/ 5519 w 6370"/>
                  <a:gd name="T83" fmla="*/ 4740 h 5196"/>
                  <a:gd name="T84" fmla="*/ 5804 w 6370"/>
                  <a:gd name="T85" fmla="*/ 4584 h 5196"/>
                  <a:gd name="T86" fmla="*/ 5920 w 6370"/>
                  <a:gd name="T87" fmla="*/ 4277 h 5196"/>
                  <a:gd name="T88" fmla="*/ 5843 w 6370"/>
                  <a:gd name="T89" fmla="*/ 664 h 5196"/>
                  <a:gd name="T90" fmla="*/ 5586 w 6370"/>
                  <a:gd name="T91" fmla="*/ 469 h 5196"/>
                  <a:gd name="T92" fmla="*/ 5449 w 6370"/>
                  <a:gd name="T93" fmla="*/ 0 h 5196"/>
                  <a:gd name="T94" fmla="*/ 5914 w 6370"/>
                  <a:gd name="T95" fmla="*/ 125 h 5196"/>
                  <a:gd name="T96" fmla="*/ 6244 w 6370"/>
                  <a:gd name="T97" fmla="*/ 455 h 5196"/>
                  <a:gd name="T98" fmla="*/ 6370 w 6370"/>
                  <a:gd name="T99" fmla="*/ 919 h 5196"/>
                  <a:gd name="T100" fmla="*/ 6289 w 6370"/>
                  <a:gd name="T101" fmla="*/ 4656 h 5196"/>
                  <a:gd name="T102" fmla="*/ 5994 w 6370"/>
                  <a:gd name="T103" fmla="*/ 5018 h 5196"/>
                  <a:gd name="T104" fmla="*/ 5550 w 6370"/>
                  <a:gd name="T105" fmla="*/ 5192 h 5196"/>
                  <a:gd name="T106" fmla="*/ 629 w 6370"/>
                  <a:gd name="T107" fmla="*/ 5150 h 5196"/>
                  <a:gd name="T108" fmla="*/ 237 w 6370"/>
                  <a:gd name="T109" fmla="*/ 4893 h 5196"/>
                  <a:gd name="T110" fmla="*/ 21 w 6370"/>
                  <a:gd name="T111" fmla="*/ 4474 h 5196"/>
                  <a:gd name="T112" fmla="*/ 21 w 6370"/>
                  <a:gd name="T113" fmla="*/ 722 h 5196"/>
                  <a:gd name="T114" fmla="*/ 237 w 6370"/>
                  <a:gd name="T115" fmla="*/ 303 h 5196"/>
                  <a:gd name="T116" fmla="*/ 629 w 6370"/>
                  <a:gd name="T117" fmla="*/ 46 h 5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370" h="5196">
                    <a:moveTo>
                      <a:pt x="2660" y="1664"/>
                    </a:moveTo>
                    <a:lnTo>
                      <a:pt x="2693" y="1669"/>
                    </a:lnTo>
                    <a:lnTo>
                      <a:pt x="2724" y="1681"/>
                    </a:lnTo>
                    <a:lnTo>
                      <a:pt x="4112" y="2482"/>
                    </a:lnTo>
                    <a:lnTo>
                      <a:pt x="4139" y="2503"/>
                    </a:lnTo>
                    <a:lnTo>
                      <a:pt x="4160" y="2528"/>
                    </a:lnTo>
                    <a:lnTo>
                      <a:pt x="4173" y="2561"/>
                    </a:lnTo>
                    <a:lnTo>
                      <a:pt x="4177" y="2594"/>
                    </a:lnTo>
                    <a:lnTo>
                      <a:pt x="4177" y="2594"/>
                    </a:lnTo>
                    <a:lnTo>
                      <a:pt x="4177" y="2598"/>
                    </a:lnTo>
                    <a:lnTo>
                      <a:pt x="4173" y="2633"/>
                    </a:lnTo>
                    <a:lnTo>
                      <a:pt x="4160" y="2664"/>
                    </a:lnTo>
                    <a:lnTo>
                      <a:pt x="4140" y="2693"/>
                    </a:lnTo>
                    <a:lnTo>
                      <a:pt x="4112" y="2712"/>
                    </a:lnTo>
                    <a:lnTo>
                      <a:pt x="2724" y="3515"/>
                    </a:lnTo>
                    <a:lnTo>
                      <a:pt x="2693" y="3526"/>
                    </a:lnTo>
                    <a:lnTo>
                      <a:pt x="2660" y="3532"/>
                    </a:lnTo>
                    <a:lnTo>
                      <a:pt x="2625" y="3526"/>
                    </a:lnTo>
                    <a:lnTo>
                      <a:pt x="2594" y="3511"/>
                    </a:lnTo>
                    <a:lnTo>
                      <a:pt x="2569" y="3492"/>
                    </a:lnTo>
                    <a:lnTo>
                      <a:pt x="2550" y="3465"/>
                    </a:lnTo>
                    <a:lnTo>
                      <a:pt x="2536" y="3434"/>
                    </a:lnTo>
                    <a:lnTo>
                      <a:pt x="2533" y="3399"/>
                    </a:lnTo>
                    <a:lnTo>
                      <a:pt x="2533" y="1797"/>
                    </a:lnTo>
                    <a:lnTo>
                      <a:pt x="2538" y="1762"/>
                    </a:lnTo>
                    <a:lnTo>
                      <a:pt x="2550" y="1731"/>
                    </a:lnTo>
                    <a:lnTo>
                      <a:pt x="2569" y="1704"/>
                    </a:lnTo>
                    <a:lnTo>
                      <a:pt x="2596" y="1683"/>
                    </a:lnTo>
                    <a:lnTo>
                      <a:pt x="2627" y="1669"/>
                    </a:lnTo>
                    <a:lnTo>
                      <a:pt x="2660" y="1664"/>
                    </a:lnTo>
                    <a:close/>
                    <a:moveTo>
                      <a:pt x="3185" y="1146"/>
                    </a:moveTo>
                    <a:lnTo>
                      <a:pt x="3054" y="1152"/>
                    </a:lnTo>
                    <a:lnTo>
                      <a:pt x="2924" y="1170"/>
                    </a:lnTo>
                    <a:lnTo>
                      <a:pt x="2799" y="1199"/>
                    </a:lnTo>
                    <a:lnTo>
                      <a:pt x="2679" y="1237"/>
                    </a:lnTo>
                    <a:lnTo>
                      <a:pt x="2563" y="1285"/>
                    </a:lnTo>
                    <a:lnTo>
                      <a:pt x="2453" y="1345"/>
                    </a:lnTo>
                    <a:lnTo>
                      <a:pt x="2349" y="1413"/>
                    </a:lnTo>
                    <a:lnTo>
                      <a:pt x="2251" y="1488"/>
                    </a:lnTo>
                    <a:lnTo>
                      <a:pt x="2158" y="1571"/>
                    </a:lnTo>
                    <a:lnTo>
                      <a:pt x="2075" y="1664"/>
                    </a:lnTo>
                    <a:lnTo>
                      <a:pt x="2000" y="1762"/>
                    </a:lnTo>
                    <a:lnTo>
                      <a:pt x="1932" y="1866"/>
                    </a:lnTo>
                    <a:lnTo>
                      <a:pt x="1872" y="1976"/>
                    </a:lnTo>
                    <a:lnTo>
                      <a:pt x="1824" y="2092"/>
                    </a:lnTo>
                    <a:lnTo>
                      <a:pt x="1786" y="2212"/>
                    </a:lnTo>
                    <a:lnTo>
                      <a:pt x="1757" y="2337"/>
                    </a:lnTo>
                    <a:lnTo>
                      <a:pt x="1739" y="2467"/>
                    </a:lnTo>
                    <a:lnTo>
                      <a:pt x="1733" y="2598"/>
                    </a:lnTo>
                    <a:lnTo>
                      <a:pt x="1739" y="2729"/>
                    </a:lnTo>
                    <a:lnTo>
                      <a:pt x="1757" y="2859"/>
                    </a:lnTo>
                    <a:lnTo>
                      <a:pt x="1786" y="2984"/>
                    </a:lnTo>
                    <a:lnTo>
                      <a:pt x="1824" y="3104"/>
                    </a:lnTo>
                    <a:lnTo>
                      <a:pt x="1872" y="3219"/>
                    </a:lnTo>
                    <a:lnTo>
                      <a:pt x="1932" y="3329"/>
                    </a:lnTo>
                    <a:lnTo>
                      <a:pt x="2000" y="3434"/>
                    </a:lnTo>
                    <a:lnTo>
                      <a:pt x="2075" y="3532"/>
                    </a:lnTo>
                    <a:lnTo>
                      <a:pt x="2158" y="3625"/>
                    </a:lnTo>
                    <a:lnTo>
                      <a:pt x="2251" y="3708"/>
                    </a:lnTo>
                    <a:lnTo>
                      <a:pt x="2349" y="3783"/>
                    </a:lnTo>
                    <a:lnTo>
                      <a:pt x="2453" y="3851"/>
                    </a:lnTo>
                    <a:lnTo>
                      <a:pt x="2563" y="3910"/>
                    </a:lnTo>
                    <a:lnTo>
                      <a:pt x="2679" y="3959"/>
                    </a:lnTo>
                    <a:lnTo>
                      <a:pt x="2799" y="3997"/>
                    </a:lnTo>
                    <a:lnTo>
                      <a:pt x="2924" y="4026"/>
                    </a:lnTo>
                    <a:lnTo>
                      <a:pt x="3054" y="4044"/>
                    </a:lnTo>
                    <a:lnTo>
                      <a:pt x="3185" y="4049"/>
                    </a:lnTo>
                    <a:lnTo>
                      <a:pt x="3316" y="4044"/>
                    </a:lnTo>
                    <a:lnTo>
                      <a:pt x="3446" y="4026"/>
                    </a:lnTo>
                    <a:lnTo>
                      <a:pt x="3571" y="3997"/>
                    </a:lnTo>
                    <a:lnTo>
                      <a:pt x="3691" y="3959"/>
                    </a:lnTo>
                    <a:lnTo>
                      <a:pt x="3807" y="3910"/>
                    </a:lnTo>
                    <a:lnTo>
                      <a:pt x="3917" y="3851"/>
                    </a:lnTo>
                    <a:lnTo>
                      <a:pt x="4023" y="3783"/>
                    </a:lnTo>
                    <a:lnTo>
                      <a:pt x="4119" y="3708"/>
                    </a:lnTo>
                    <a:lnTo>
                      <a:pt x="4212" y="3625"/>
                    </a:lnTo>
                    <a:lnTo>
                      <a:pt x="4295" y="3532"/>
                    </a:lnTo>
                    <a:lnTo>
                      <a:pt x="4370" y="3434"/>
                    </a:lnTo>
                    <a:lnTo>
                      <a:pt x="4438" y="3329"/>
                    </a:lnTo>
                    <a:lnTo>
                      <a:pt x="4498" y="3219"/>
                    </a:lnTo>
                    <a:lnTo>
                      <a:pt x="4546" y="3104"/>
                    </a:lnTo>
                    <a:lnTo>
                      <a:pt x="4584" y="2984"/>
                    </a:lnTo>
                    <a:lnTo>
                      <a:pt x="4613" y="2859"/>
                    </a:lnTo>
                    <a:lnTo>
                      <a:pt x="4631" y="2729"/>
                    </a:lnTo>
                    <a:lnTo>
                      <a:pt x="4637" y="2598"/>
                    </a:lnTo>
                    <a:lnTo>
                      <a:pt x="4631" y="2467"/>
                    </a:lnTo>
                    <a:lnTo>
                      <a:pt x="4613" y="2337"/>
                    </a:lnTo>
                    <a:lnTo>
                      <a:pt x="4584" y="2212"/>
                    </a:lnTo>
                    <a:lnTo>
                      <a:pt x="4546" y="2092"/>
                    </a:lnTo>
                    <a:lnTo>
                      <a:pt x="4498" y="1976"/>
                    </a:lnTo>
                    <a:lnTo>
                      <a:pt x="4438" y="1866"/>
                    </a:lnTo>
                    <a:lnTo>
                      <a:pt x="4370" y="1762"/>
                    </a:lnTo>
                    <a:lnTo>
                      <a:pt x="4295" y="1664"/>
                    </a:lnTo>
                    <a:lnTo>
                      <a:pt x="4212" y="1571"/>
                    </a:lnTo>
                    <a:lnTo>
                      <a:pt x="4119" y="1488"/>
                    </a:lnTo>
                    <a:lnTo>
                      <a:pt x="4023" y="1413"/>
                    </a:lnTo>
                    <a:lnTo>
                      <a:pt x="3917" y="1345"/>
                    </a:lnTo>
                    <a:lnTo>
                      <a:pt x="3807" y="1285"/>
                    </a:lnTo>
                    <a:lnTo>
                      <a:pt x="3691" y="1237"/>
                    </a:lnTo>
                    <a:lnTo>
                      <a:pt x="3571" y="1199"/>
                    </a:lnTo>
                    <a:lnTo>
                      <a:pt x="3446" y="1170"/>
                    </a:lnTo>
                    <a:lnTo>
                      <a:pt x="3316" y="1152"/>
                    </a:lnTo>
                    <a:lnTo>
                      <a:pt x="3185" y="1146"/>
                    </a:lnTo>
                    <a:close/>
                    <a:moveTo>
                      <a:pt x="3185" y="841"/>
                    </a:moveTo>
                    <a:lnTo>
                      <a:pt x="3330" y="847"/>
                    </a:lnTo>
                    <a:lnTo>
                      <a:pt x="3469" y="865"/>
                    </a:lnTo>
                    <a:lnTo>
                      <a:pt x="3606" y="894"/>
                    </a:lnTo>
                    <a:lnTo>
                      <a:pt x="3739" y="932"/>
                    </a:lnTo>
                    <a:lnTo>
                      <a:pt x="3868" y="980"/>
                    </a:lnTo>
                    <a:lnTo>
                      <a:pt x="3992" y="1038"/>
                    </a:lnTo>
                    <a:lnTo>
                      <a:pt x="4110" y="1106"/>
                    </a:lnTo>
                    <a:lnTo>
                      <a:pt x="4222" y="1181"/>
                    </a:lnTo>
                    <a:lnTo>
                      <a:pt x="4328" y="1266"/>
                    </a:lnTo>
                    <a:lnTo>
                      <a:pt x="4426" y="1357"/>
                    </a:lnTo>
                    <a:lnTo>
                      <a:pt x="4517" y="1455"/>
                    </a:lnTo>
                    <a:lnTo>
                      <a:pt x="4602" y="1561"/>
                    </a:lnTo>
                    <a:lnTo>
                      <a:pt x="4677" y="1673"/>
                    </a:lnTo>
                    <a:lnTo>
                      <a:pt x="4745" y="1791"/>
                    </a:lnTo>
                    <a:lnTo>
                      <a:pt x="4803" y="1915"/>
                    </a:lnTo>
                    <a:lnTo>
                      <a:pt x="4851" y="2044"/>
                    </a:lnTo>
                    <a:lnTo>
                      <a:pt x="4889" y="2177"/>
                    </a:lnTo>
                    <a:lnTo>
                      <a:pt x="4918" y="2314"/>
                    </a:lnTo>
                    <a:lnTo>
                      <a:pt x="4936" y="2453"/>
                    </a:lnTo>
                    <a:lnTo>
                      <a:pt x="4942" y="2598"/>
                    </a:lnTo>
                    <a:lnTo>
                      <a:pt x="4936" y="2743"/>
                    </a:lnTo>
                    <a:lnTo>
                      <a:pt x="4918" y="2882"/>
                    </a:lnTo>
                    <a:lnTo>
                      <a:pt x="4889" y="3019"/>
                    </a:lnTo>
                    <a:lnTo>
                      <a:pt x="4851" y="3152"/>
                    </a:lnTo>
                    <a:lnTo>
                      <a:pt x="4803" y="3281"/>
                    </a:lnTo>
                    <a:lnTo>
                      <a:pt x="4745" y="3405"/>
                    </a:lnTo>
                    <a:lnTo>
                      <a:pt x="4677" y="3523"/>
                    </a:lnTo>
                    <a:lnTo>
                      <a:pt x="4602" y="3634"/>
                    </a:lnTo>
                    <a:lnTo>
                      <a:pt x="4517" y="3741"/>
                    </a:lnTo>
                    <a:lnTo>
                      <a:pt x="4426" y="3839"/>
                    </a:lnTo>
                    <a:lnTo>
                      <a:pt x="4328" y="3930"/>
                    </a:lnTo>
                    <a:lnTo>
                      <a:pt x="4222" y="4015"/>
                    </a:lnTo>
                    <a:lnTo>
                      <a:pt x="4110" y="4090"/>
                    </a:lnTo>
                    <a:lnTo>
                      <a:pt x="3992" y="4158"/>
                    </a:lnTo>
                    <a:lnTo>
                      <a:pt x="3868" y="4215"/>
                    </a:lnTo>
                    <a:lnTo>
                      <a:pt x="3739" y="4264"/>
                    </a:lnTo>
                    <a:lnTo>
                      <a:pt x="3606" y="4302"/>
                    </a:lnTo>
                    <a:lnTo>
                      <a:pt x="3469" y="4331"/>
                    </a:lnTo>
                    <a:lnTo>
                      <a:pt x="3330" y="4349"/>
                    </a:lnTo>
                    <a:lnTo>
                      <a:pt x="3185" y="4354"/>
                    </a:lnTo>
                    <a:lnTo>
                      <a:pt x="3042" y="4349"/>
                    </a:lnTo>
                    <a:lnTo>
                      <a:pt x="2901" y="4331"/>
                    </a:lnTo>
                    <a:lnTo>
                      <a:pt x="2764" y="4302"/>
                    </a:lnTo>
                    <a:lnTo>
                      <a:pt x="2631" y="4264"/>
                    </a:lnTo>
                    <a:lnTo>
                      <a:pt x="2502" y="4215"/>
                    </a:lnTo>
                    <a:lnTo>
                      <a:pt x="2378" y="4158"/>
                    </a:lnTo>
                    <a:lnTo>
                      <a:pt x="2260" y="4090"/>
                    </a:lnTo>
                    <a:lnTo>
                      <a:pt x="2148" y="4015"/>
                    </a:lnTo>
                    <a:lnTo>
                      <a:pt x="2042" y="3930"/>
                    </a:lnTo>
                    <a:lnTo>
                      <a:pt x="1944" y="3839"/>
                    </a:lnTo>
                    <a:lnTo>
                      <a:pt x="1853" y="3741"/>
                    </a:lnTo>
                    <a:lnTo>
                      <a:pt x="1768" y="3634"/>
                    </a:lnTo>
                    <a:lnTo>
                      <a:pt x="1693" y="3523"/>
                    </a:lnTo>
                    <a:lnTo>
                      <a:pt x="1625" y="3405"/>
                    </a:lnTo>
                    <a:lnTo>
                      <a:pt x="1567" y="3281"/>
                    </a:lnTo>
                    <a:lnTo>
                      <a:pt x="1519" y="3152"/>
                    </a:lnTo>
                    <a:lnTo>
                      <a:pt x="1481" y="3019"/>
                    </a:lnTo>
                    <a:lnTo>
                      <a:pt x="1452" y="2882"/>
                    </a:lnTo>
                    <a:lnTo>
                      <a:pt x="1434" y="2743"/>
                    </a:lnTo>
                    <a:lnTo>
                      <a:pt x="1428" y="2598"/>
                    </a:lnTo>
                    <a:lnTo>
                      <a:pt x="1434" y="2453"/>
                    </a:lnTo>
                    <a:lnTo>
                      <a:pt x="1452" y="2314"/>
                    </a:lnTo>
                    <a:lnTo>
                      <a:pt x="1481" y="2177"/>
                    </a:lnTo>
                    <a:lnTo>
                      <a:pt x="1519" y="2044"/>
                    </a:lnTo>
                    <a:lnTo>
                      <a:pt x="1567" y="1915"/>
                    </a:lnTo>
                    <a:lnTo>
                      <a:pt x="1625" y="1791"/>
                    </a:lnTo>
                    <a:lnTo>
                      <a:pt x="1693" y="1673"/>
                    </a:lnTo>
                    <a:lnTo>
                      <a:pt x="1768" y="1561"/>
                    </a:lnTo>
                    <a:lnTo>
                      <a:pt x="1853" y="1455"/>
                    </a:lnTo>
                    <a:lnTo>
                      <a:pt x="1944" y="1357"/>
                    </a:lnTo>
                    <a:lnTo>
                      <a:pt x="2042" y="1266"/>
                    </a:lnTo>
                    <a:lnTo>
                      <a:pt x="2148" y="1181"/>
                    </a:lnTo>
                    <a:lnTo>
                      <a:pt x="2260" y="1106"/>
                    </a:lnTo>
                    <a:lnTo>
                      <a:pt x="2378" y="1038"/>
                    </a:lnTo>
                    <a:lnTo>
                      <a:pt x="2502" y="980"/>
                    </a:lnTo>
                    <a:lnTo>
                      <a:pt x="2631" y="932"/>
                    </a:lnTo>
                    <a:lnTo>
                      <a:pt x="2764" y="894"/>
                    </a:lnTo>
                    <a:lnTo>
                      <a:pt x="2901" y="865"/>
                    </a:lnTo>
                    <a:lnTo>
                      <a:pt x="3042" y="847"/>
                    </a:lnTo>
                    <a:lnTo>
                      <a:pt x="3185" y="841"/>
                    </a:lnTo>
                    <a:close/>
                    <a:moveTo>
                      <a:pt x="921" y="450"/>
                    </a:moveTo>
                    <a:lnTo>
                      <a:pt x="851" y="455"/>
                    </a:lnTo>
                    <a:lnTo>
                      <a:pt x="784" y="469"/>
                    </a:lnTo>
                    <a:lnTo>
                      <a:pt x="722" y="494"/>
                    </a:lnTo>
                    <a:lnTo>
                      <a:pt x="664" y="525"/>
                    </a:lnTo>
                    <a:lnTo>
                      <a:pt x="612" y="565"/>
                    </a:lnTo>
                    <a:lnTo>
                      <a:pt x="566" y="612"/>
                    </a:lnTo>
                    <a:lnTo>
                      <a:pt x="527" y="664"/>
                    </a:lnTo>
                    <a:lnTo>
                      <a:pt x="494" y="722"/>
                    </a:lnTo>
                    <a:lnTo>
                      <a:pt x="471" y="784"/>
                    </a:lnTo>
                    <a:lnTo>
                      <a:pt x="456" y="849"/>
                    </a:lnTo>
                    <a:lnTo>
                      <a:pt x="450" y="919"/>
                    </a:lnTo>
                    <a:lnTo>
                      <a:pt x="450" y="4277"/>
                    </a:lnTo>
                    <a:lnTo>
                      <a:pt x="456" y="4347"/>
                    </a:lnTo>
                    <a:lnTo>
                      <a:pt x="471" y="4412"/>
                    </a:lnTo>
                    <a:lnTo>
                      <a:pt x="494" y="4474"/>
                    </a:lnTo>
                    <a:lnTo>
                      <a:pt x="527" y="4532"/>
                    </a:lnTo>
                    <a:lnTo>
                      <a:pt x="566" y="4584"/>
                    </a:lnTo>
                    <a:lnTo>
                      <a:pt x="612" y="4630"/>
                    </a:lnTo>
                    <a:lnTo>
                      <a:pt x="664" y="4671"/>
                    </a:lnTo>
                    <a:lnTo>
                      <a:pt x="722" y="4702"/>
                    </a:lnTo>
                    <a:lnTo>
                      <a:pt x="784" y="4727"/>
                    </a:lnTo>
                    <a:lnTo>
                      <a:pt x="851" y="4740"/>
                    </a:lnTo>
                    <a:lnTo>
                      <a:pt x="921" y="4746"/>
                    </a:lnTo>
                    <a:lnTo>
                      <a:pt x="5449" y="4746"/>
                    </a:lnTo>
                    <a:lnTo>
                      <a:pt x="5519" y="4740"/>
                    </a:lnTo>
                    <a:lnTo>
                      <a:pt x="5586" y="4727"/>
                    </a:lnTo>
                    <a:lnTo>
                      <a:pt x="5648" y="4702"/>
                    </a:lnTo>
                    <a:lnTo>
                      <a:pt x="5706" y="4671"/>
                    </a:lnTo>
                    <a:lnTo>
                      <a:pt x="5758" y="4630"/>
                    </a:lnTo>
                    <a:lnTo>
                      <a:pt x="5804" y="4584"/>
                    </a:lnTo>
                    <a:lnTo>
                      <a:pt x="5843" y="4532"/>
                    </a:lnTo>
                    <a:lnTo>
                      <a:pt x="5876" y="4474"/>
                    </a:lnTo>
                    <a:lnTo>
                      <a:pt x="5899" y="4412"/>
                    </a:lnTo>
                    <a:lnTo>
                      <a:pt x="5914" y="4347"/>
                    </a:lnTo>
                    <a:lnTo>
                      <a:pt x="5920" y="4277"/>
                    </a:lnTo>
                    <a:lnTo>
                      <a:pt x="5920" y="919"/>
                    </a:lnTo>
                    <a:lnTo>
                      <a:pt x="5914" y="849"/>
                    </a:lnTo>
                    <a:lnTo>
                      <a:pt x="5899" y="784"/>
                    </a:lnTo>
                    <a:lnTo>
                      <a:pt x="5876" y="722"/>
                    </a:lnTo>
                    <a:lnTo>
                      <a:pt x="5843" y="664"/>
                    </a:lnTo>
                    <a:lnTo>
                      <a:pt x="5804" y="612"/>
                    </a:lnTo>
                    <a:lnTo>
                      <a:pt x="5758" y="565"/>
                    </a:lnTo>
                    <a:lnTo>
                      <a:pt x="5706" y="525"/>
                    </a:lnTo>
                    <a:lnTo>
                      <a:pt x="5648" y="494"/>
                    </a:lnTo>
                    <a:lnTo>
                      <a:pt x="5586" y="469"/>
                    </a:lnTo>
                    <a:lnTo>
                      <a:pt x="5519" y="455"/>
                    </a:lnTo>
                    <a:lnTo>
                      <a:pt x="5449" y="450"/>
                    </a:lnTo>
                    <a:lnTo>
                      <a:pt x="921" y="450"/>
                    </a:lnTo>
                    <a:close/>
                    <a:moveTo>
                      <a:pt x="921" y="0"/>
                    </a:moveTo>
                    <a:lnTo>
                      <a:pt x="5449" y="0"/>
                    </a:lnTo>
                    <a:lnTo>
                      <a:pt x="5550" y="4"/>
                    </a:lnTo>
                    <a:lnTo>
                      <a:pt x="5648" y="21"/>
                    </a:lnTo>
                    <a:lnTo>
                      <a:pt x="5741" y="46"/>
                    </a:lnTo>
                    <a:lnTo>
                      <a:pt x="5829" y="81"/>
                    </a:lnTo>
                    <a:lnTo>
                      <a:pt x="5914" y="125"/>
                    </a:lnTo>
                    <a:lnTo>
                      <a:pt x="5994" y="177"/>
                    </a:lnTo>
                    <a:lnTo>
                      <a:pt x="6067" y="237"/>
                    </a:lnTo>
                    <a:lnTo>
                      <a:pt x="6133" y="303"/>
                    </a:lnTo>
                    <a:lnTo>
                      <a:pt x="6192" y="376"/>
                    </a:lnTo>
                    <a:lnTo>
                      <a:pt x="6244" y="455"/>
                    </a:lnTo>
                    <a:lnTo>
                      <a:pt x="6289" y="540"/>
                    </a:lnTo>
                    <a:lnTo>
                      <a:pt x="6324" y="629"/>
                    </a:lnTo>
                    <a:lnTo>
                      <a:pt x="6349" y="722"/>
                    </a:lnTo>
                    <a:lnTo>
                      <a:pt x="6364" y="818"/>
                    </a:lnTo>
                    <a:lnTo>
                      <a:pt x="6370" y="919"/>
                    </a:lnTo>
                    <a:lnTo>
                      <a:pt x="6370" y="4277"/>
                    </a:lnTo>
                    <a:lnTo>
                      <a:pt x="6364" y="4378"/>
                    </a:lnTo>
                    <a:lnTo>
                      <a:pt x="6349" y="4474"/>
                    </a:lnTo>
                    <a:lnTo>
                      <a:pt x="6324" y="4567"/>
                    </a:lnTo>
                    <a:lnTo>
                      <a:pt x="6289" y="4656"/>
                    </a:lnTo>
                    <a:lnTo>
                      <a:pt x="6244" y="4740"/>
                    </a:lnTo>
                    <a:lnTo>
                      <a:pt x="6192" y="4820"/>
                    </a:lnTo>
                    <a:lnTo>
                      <a:pt x="6133" y="4893"/>
                    </a:lnTo>
                    <a:lnTo>
                      <a:pt x="6067" y="4959"/>
                    </a:lnTo>
                    <a:lnTo>
                      <a:pt x="5994" y="5018"/>
                    </a:lnTo>
                    <a:lnTo>
                      <a:pt x="5914" y="5071"/>
                    </a:lnTo>
                    <a:lnTo>
                      <a:pt x="5829" y="5115"/>
                    </a:lnTo>
                    <a:lnTo>
                      <a:pt x="5741" y="5150"/>
                    </a:lnTo>
                    <a:lnTo>
                      <a:pt x="5648" y="5175"/>
                    </a:lnTo>
                    <a:lnTo>
                      <a:pt x="5550" y="5192"/>
                    </a:lnTo>
                    <a:lnTo>
                      <a:pt x="5449" y="5196"/>
                    </a:lnTo>
                    <a:lnTo>
                      <a:pt x="921" y="5196"/>
                    </a:lnTo>
                    <a:lnTo>
                      <a:pt x="820" y="5192"/>
                    </a:lnTo>
                    <a:lnTo>
                      <a:pt x="722" y="5175"/>
                    </a:lnTo>
                    <a:lnTo>
                      <a:pt x="629" y="5150"/>
                    </a:lnTo>
                    <a:lnTo>
                      <a:pt x="540" y="5115"/>
                    </a:lnTo>
                    <a:lnTo>
                      <a:pt x="456" y="5071"/>
                    </a:lnTo>
                    <a:lnTo>
                      <a:pt x="376" y="5018"/>
                    </a:lnTo>
                    <a:lnTo>
                      <a:pt x="303" y="4959"/>
                    </a:lnTo>
                    <a:lnTo>
                      <a:pt x="237" y="4893"/>
                    </a:lnTo>
                    <a:lnTo>
                      <a:pt x="178" y="4820"/>
                    </a:lnTo>
                    <a:lnTo>
                      <a:pt x="125" y="4740"/>
                    </a:lnTo>
                    <a:lnTo>
                      <a:pt x="81" y="4656"/>
                    </a:lnTo>
                    <a:lnTo>
                      <a:pt x="46" y="4567"/>
                    </a:lnTo>
                    <a:lnTo>
                      <a:pt x="21" y="4474"/>
                    </a:lnTo>
                    <a:lnTo>
                      <a:pt x="6" y="4378"/>
                    </a:lnTo>
                    <a:lnTo>
                      <a:pt x="0" y="4277"/>
                    </a:lnTo>
                    <a:lnTo>
                      <a:pt x="0" y="919"/>
                    </a:lnTo>
                    <a:lnTo>
                      <a:pt x="6" y="818"/>
                    </a:lnTo>
                    <a:lnTo>
                      <a:pt x="21" y="722"/>
                    </a:lnTo>
                    <a:lnTo>
                      <a:pt x="46" y="629"/>
                    </a:lnTo>
                    <a:lnTo>
                      <a:pt x="81" y="540"/>
                    </a:lnTo>
                    <a:lnTo>
                      <a:pt x="125" y="455"/>
                    </a:lnTo>
                    <a:lnTo>
                      <a:pt x="178" y="376"/>
                    </a:lnTo>
                    <a:lnTo>
                      <a:pt x="237" y="303"/>
                    </a:lnTo>
                    <a:lnTo>
                      <a:pt x="303" y="237"/>
                    </a:lnTo>
                    <a:lnTo>
                      <a:pt x="376" y="177"/>
                    </a:lnTo>
                    <a:lnTo>
                      <a:pt x="456" y="125"/>
                    </a:lnTo>
                    <a:lnTo>
                      <a:pt x="540" y="81"/>
                    </a:lnTo>
                    <a:lnTo>
                      <a:pt x="629" y="46"/>
                    </a:lnTo>
                    <a:lnTo>
                      <a:pt x="722" y="21"/>
                    </a:lnTo>
                    <a:lnTo>
                      <a:pt x="820" y="4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18" descr="http://icons.iconarchive.com/icons/paomedia/small-n-flat/1024/handshake-ico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2000" contrast="4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4922" y="2784379"/>
                <a:ext cx="743982" cy="743982"/>
              </a:xfrm>
              <a:prstGeom prst="rect">
                <a:avLst/>
              </a:prstGeom>
              <a:noFill/>
            </p:spPr>
          </p:pic>
          <p:pic>
            <p:nvPicPr>
              <p:cNvPr id="64" name="Picture 20" descr="http://www.genebennettinsurance.com/wp-content/images/life-insuranc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7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628" y="2857256"/>
                <a:ext cx="644229" cy="6442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Freeform 43"/>
              <p:cNvSpPr>
                <a:spLocks noChangeAspect="1" noEditPoints="1"/>
              </p:cNvSpPr>
              <p:nvPr/>
            </p:nvSpPr>
            <p:spPr bwMode="auto">
              <a:xfrm>
                <a:off x="5316840" y="3952794"/>
                <a:ext cx="559642" cy="588030"/>
              </a:xfrm>
              <a:custGeom>
                <a:avLst/>
                <a:gdLst>
                  <a:gd name="T0" fmla="*/ 118 w 131"/>
                  <a:gd name="T1" fmla="*/ 47 h 137"/>
                  <a:gd name="T2" fmla="*/ 78 w 131"/>
                  <a:gd name="T3" fmla="*/ 3 h 137"/>
                  <a:gd name="T4" fmla="*/ 8 w 131"/>
                  <a:gd name="T5" fmla="*/ 74 h 137"/>
                  <a:gd name="T6" fmla="*/ 2 w 131"/>
                  <a:gd name="T7" fmla="*/ 94 h 137"/>
                  <a:gd name="T8" fmla="*/ 22 w 131"/>
                  <a:gd name="T9" fmla="*/ 105 h 137"/>
                  <a:gd name="T10" fmla="*/ 27 w 131"/>
                  <a:gd name="T11" fmla="*/ 103 h 137"/>
                  <a:gd name="T12" fmla="*/ 39 w 131"/>
                  <a:gd name="T13" fmla="*/ 110 h 137"/>
                  <a:gd name="T14" fmla="*/ 47 w 131"/>
                  <a:gd name="T15" fmla="*/ 129 h 137"/>
                  <a:gd name="T16" fmla="*/ 55 w 131"/>
                  <a:gd name="T17" fmla="*/ 136 h 137"/>
                  <a:gd name="T18" fmla="*/ 71 w 131"/>
                  <a:gd name="T19" fmla="*/ 130 h 137"/>
                  <a:gd name="T20" fmla="*/ 74 w 131"/>
                  <a:gd name="T21" fmla="*/ 123 h 137"/>
                  <a:gd name="T22" fmla="*/ 67 w 131"/>
                  <a:gd name="T23" fmla="*/ 117 h 137"/>
                  <a:gd name="T24" fmla="*/ 60 w 131"/>
                  <a:gd name="T25" fmla="*/ 101 h 137"/>
                  <a:gd name="T26" fmla="*/ 67 w 131"/>
                  <a:gd name="T27" fmla="*/ 93 h 137"/>
                  <a:gd name="T28" fmla="*/ 122 w 131"/>
                  <a:gd name="T29" fmla="*/ 106 h 137"/>
                  <a:gd name="T30" fmla="*/ 118 w 131"/>
                  <a:gd name="T31" fmla="*/ 47 h 137"/>
                  <a:gd name="T32" fmla="*/ 114 w 131"/>
                  <a:gd name="T33" fmla="*/ 92 h 137"/>
                  <a:gd name="T34" fmla="*/ 88 w 131"/>
                  <a:gd name="T35" fmla="*/ 60 h 137"/>
                  <a:gd name="T36" fmla="*/ 83 w 131"/>
                  <a:gd name="T37" fmla="*/ 19 h 137"/>
                  <a:gd name="T38" fmla="*/ 108 w 131"/>
                  <a:gd name="T39" fmla="*/ 53 h 137"/>
                  <a:gd name="T40" fmla="*/ 114 w 131"/>
                  <a:gd name="T41" fmla="*/ 9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37">
                    <a:moveTo>
                      <a:pt x="118" y="47"/>
                    </a:moveTo>
                    <a:cubicBezTo>
                      <a:pt x="106" y="20"/>
                      <a:pt x="87" y="0"/>
                      <a:pt x="78" y="3"/>
                    </a:cubicBezTo>
                    <a:cubicBezTo>
                      <a:pt x="62" y="10"/>
                      <a:pt x="87" y="42"/>
                      <a:pt x="8" y="74"/>
                    </a:cubicBezTo>
                    <a:cubicBezTo>
                      <a:pt x="1" y="77"/>
                      <a:pt x="0" y="88"/>
                      <a:pt x="2" y="94"/>
                    </a:cubicBezTo>
                    <a:cubicBezTo>
                      <a:pt x="5" y="101"/>
                      <a:pt x="15" y="108"/>
                      <a:pt x="22" y="105"/>
                    </a:cubicBezTo>
                    <a:cubicBezTo>
                      <a:pt x="23" y="104"/>
                      <a:pt x="27" y="103"/>
                      <a:pt x="27" y="103"/>
                    </a:cubicBezTo>
                    <a:cubicBezTo>
                      <a:pt x="32" y="110"/>
                      <a:pt x="37" y="106"/>
                      <a:pt x="39" y="110"/>
                    </a:cubicBezTo>
                    <a:cubicBezTo>
                      <a:pt x="41" y="115"/>
                      <a:pt x="46" y="126"/>
                      <a:pt x="47" y="129"/>
                    </a:cubicBezTo>
                    <a:cubicBezTo>
                      <a:pt x="49" y="133"/>
                      <a:pt x="53" y="137"/>
                      <a:pt x="55" y="136"/>
                    </a:cubicBezTo>
                    <a:cubicBezTo>
                      <a:pt x="58" y="135"/>
                      <a:pt x="67" y="131"/>
                      <a:pt x="71" y="130"/>
                    </a:cubicBezTo>
                    <a:cubicBezTo>
                      <a:pt x="74" y="129"/>
                      <a:pt x="75" y="125"/>
                      <a:pt x="74" y="123"/>
                    </a:cubicBezTo>
                    <a:cubicBezTo>
                      <a:pt x="73" y="120"/>
                      <a:pt x="68" y="120"/>
                      <a:pt x="67" y="117"/>
                    </a:cubicBezTo>
                    <a:cubicBezTo>
                      <a:pt x="65" y="114"/>
                      <a:pt x="61" y="104"/>
                      <a:pt x="60" y="101"/>
                    </a:cubicBezTo>
                    <a:cubicBezTo>
                      <a:pt x="58" y="96"/>
                      <a:pt x="62" y="93"/>
                      <a:pt x="67" y="93"/>
                    </a:cubicBezTo>
                    <a:cubicBezTo>
                      <a:pt x="103" y="89"/>
                      <a:pt x="110" y="111"/>
                      <a:pt x="122" y="106"/>
                    </a:cubicBezTo>
                    <a:cubicBezTo>
                      <a:pt x="131" y="102"/>
                      <a:pt x="130" y="75"/>
                      <a:pt x="118" y="47"/>
                    </a:cubicBezTo>
                    <a:close/>
                    <a:moveTo>
                      <a:pt x="114" y="92"/>
                    </a:moveTo>
                    <a:cubicBezTo>
                      <a:pt x="112" y="92"/>
                      <a:pt x="97" y="81"/>
                      <a:pt x="88" y="60"/>
                    </a:cubicBezTo>
                    <a:cubicBezTo>
                      <a:pt x="79" y="39"/>
                      <a:pt x="80" y="20"/>
                      <a:pt x="83" y="19"/>
                    </a:cubicBezTo>
                    <a:cubicBezTo>
                      <a:pt x="85" y="18"/>
                      <a:pt x="99" y="31"/>
                      <a:pt x="108" y="53"/>
                    </a:cubicBezTo>
                    <a:cubicBezTo>
                      <a:pt x="117" y="74"/>
                      <a:pt x="116" y="91"/>
                      <a:pt x="114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66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  <a14:imgEffect>
                          <a14:brightnessContrast bright="18000" contrast="5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3667" y="3832441"/>
                <a:ext cx="406168" cy="3571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9184" y="3822894"/>
                <a:ext cx="274346" cy="346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36" y="4423775"/>
                <a:ext cx="400401" cy="342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101"/>
              <p:cNvSpPr>
                <a:spLocks noChangeAspect="1" noEditPoints="1"/>
              </p:cNvSpPr>
              <p:nvPr/>
            </p:nvSpPr>
            <p:spPr bwMode="auto">
              <a:xfrm>
                <a:off x="3514279" y="4471836"/>
                <a:ext cx="176511" cy="226711"/>
              </a:xfrm>
              <a:custGeom>
                <a:avLst/>
                <a:gdLst>
                  <a:gd name="T0" fmla="*/ 89 w 103"/>
                  <a:gd name="T1" fmla="*/ 0 h 132"/>
                  <a:gd name="T2" fmla="*/ 15 w 103"/>
                  <a:gd name="T3" fmla="*/ 0 h 132"/>
                  <a:gd name="T4" fmla="*/ 0 w 103"/>
                  <a:gd name="T5" fmla="*/ 14 h 132"/>
                  <a:gd name="T6" fmla="*/ 0 w 103"/>
                  <a:gd name="T7" fmla="*/ 118 h 132"/>
                  <a:gd name="T8" fmla="*/ 15 w 103"/>
                  <a:gd name="T9" fmla="*/ 132 h 132"/>
                  <a:gd name="T10" fmla="*/ 89 w 103"/>
                  <a:gd name="T11" fmla="*/ 132 h 132"/>
                  <a:gd name="T12" fmla="*/ 103 w 103"/>
                  <a:gd name="T13" fmla="*/ 118 h 132"/>
                  <a:gd name="T14" fmla="*/ 103 w 103"/>
                  <a:gd name="T15" fmla="*/ 14 h 132"/>
                  <a:gd name="T16" fmla="*/ 89 w 103"/>
                  <a:gd name="T17" fmla="*/ 0 h 132"/>
                  <a:gd name="T18" fmla="*/ 21 w 103"/>
                  <a:gd name="T19" fmla="*/ 30 h 132"/>
                  <a:gd name="T20" fmla="*/ 83 w 103"/>
                  <a:gd name="T21" fmla="*/ 30 h 132"/>
                  <a:gd name="T22" fmla="*/ 83 w 103"/>
                  <a:gd name="T23" fmla="*/ 43 h 132"/>
                  <a:gd name="T24" fmla="*/ 21 w 103"/>
                  <a:gd name="T25" fmla="*/ 43 h 132"/>
                  <a:gd name="T26" fmla="*/ 21 w 103"/>
                  <a:gd name="T27" fmla="*/ 30 h 132"/>
                  <a:gd name="T28" fmla="*/ 83 w 103"/>
                  <a:gd name="T29" fmla="*/ 101 h 132"/>
                  <a:gd name="T30" fmla="*/ 21 w 103"/>
                  <a:gd name="T31" fmla="*/ 101 h 132"/>
                  <a:gd name="T32" fmla="*/ 21 w 103"/>
                  <a:gd name="T33" fmla="*/ 88 h 132"/>
                  <a:gd name="T34" fmla="*/ 83 w 103"/>
                  <a:gd name="T35" fmla="*/ 88 h 132"/>
                  <a:gd name="T36" fmla="*/ 83 w 103"/>
                  <a:gd name="T37" fmla="*/ 101 h 132"/>
                  <a:gd name="T38" fmla="*/ 83 w 103"/>
                  <a:gd name="T39" fmla="*/ 73 h 132"/>
                  <a:gd name="T40" fmla="*/ 21 w 103"/>
                  <a:gd name="T41" fmla="*/ 73 h 132"/>
                  <a:gd name="T42" fmla="*/ 21 w 103"/>
                  <a:gd name="T43" fmla="*/ 59 h 132"/>
                  <a:gd name="T44" fmla="*/ 83 w 103"/>
                  <a:gd name="T45" fmla="*/ 59 h 132"/>
                  <a:gd name="T46" fmla="*/ 83 w 103"/>
                  <a:gd name="T47" fmla="*/ 7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3" h="132">
                    <a:moveTo>
                      <a:pt x="8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26"/>
                      <a:pt x="7" y="132"/>
                      <a:pt x="15" y="132"/>
                    </a:cubicBezTo>
                    <a:cubicBezTo>
                      <a:pt x="89" y="132"/>
                      <a:pt x="89" y="132"/>
                      <a:pt x="89" y="132"/>
                    </a:cubicBezTo>
                    <a:cubicBezTo>
                      <a:pt x="97" y="132"/>
                      <a:pt x="103" y="126"/>
                      <a:pt x="103" y="118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6"/>
                      <a:pt x="97" y="0"/>
                      <a:pt x="89" y="0"/>
                    </a:cubicBezTo>
                    <a:close/>
                    <a:moveTo>
                      <a:pt x="21" y="30"/>
                    </a:move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43"/>
                      <a:pt x="83" y="43"/>
                      <a:pt x="83" y="43"/>
                    </a:cubicBezTo>
                    <a:cubicBezTo>
                      <a:pt x="21" y="43"/>
                      <a:pt x="21" y="43"/>
                      <a:pt x="21" y="43"/>
                    </a:cubicBezTo>
                    <a:lnTo>
                      <a:pt x="21" y="30"/>
                    </a:lnTo>
                    <a:close/>
                    <a:moveTo>
                      <a:pt x="83" y="101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88"/>
                      <a:pt x="21" y="88"/>
                      <a:pt x="21" y="88"/>
                    </a:cubicBezTo>
                    <a:cubicBezTo>
                      <a:pt x="83" y="88"/>
                      <a:pt x="83" y="88"/>
                      <a:pt x="83" y="88"/>
                    </a:cubicBezTo>
                    <a:lnTo>
                      <a:pt x="83" y="101"/>
                    </a:lnTo>
                    <a:close/>
                    <a:moveTo>
                      <a:pt x="83" y="73"/>
                    </a:moveTo>
                    <a:cubicBezTo>
                      <a:pt x="21" y="73"/>
                      <a:pt x="21" y="73"/>
                      <a:pt x="21" y="73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83" y="59"/>
                      <a:pt x="83" y="59"/>
                      <a:pt x="83" y="59"/>
                    </a:cubicBezTo>
                    <a:lnTo>
                      <a:pt x="83" y="73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6615342" y="1443665"/>
              <a:ext cx="2107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100" dirty="0" smtClean="0">
                  <a:solidFill>
                    <a:srgbClr val="FF0000"/>
                  </a:solidFill>
                </a:rPr>
                <a:t>Examples </a:t>
              </a:r>
              <a:r>
                <a:rPr lang="en-US" sz="1100" dirty="0">
                  <a:solidFill>
                    <a:srgbClr val="FF0000"/>
                  </a:solidFill>
                </a:rPr>
                <a:t>for Illustrative Purposes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706055" y="1454138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701287" y="1677978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6070284" y="1860251"/>
              <a:ext cx="681923" cy="497093"/>
              <a:chOff x="382584" y="804387"/>
              <a:chExt cx="3153623" cy="1887695"/>
            </a:xfrm>
          </p:grpSpPr>
          <p:sp>
            <p:nvSpPr>
              <p:cNvPr id="77" name="Freeform 76"/>
              <p:cNvSpPr/>
              <p:nvPr/>
            </p:nvSpPr>
            <p:spPr bwMode="gray">
              <a:xfrm flipV="1">
                <a:off x="382584" y="1960562"/>
                <a:ext cx="2692400" cy="731520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82584" y="804387"/>
                <a:ext cx="3153623" cy="116877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External Outreach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 flipH="1">
              <a:off x="8357156" y="1807579"/>
              <a:ext cx="667205" cy="560166"/>
              <a:chOff x="382584" y="1017902"/>
              <a:chExt cx="2692400" cy="1674180"/>
            </a:xfrm>
          </p:grpSpPr>
          <p:sp>
            <p:nvSpPr>
              <p:cNvPr id="89" name="Freeform 88"/>
              <p:cNvSpPr/>
              <p:nvPr/>
            </p:nvSpPr>
            <p:spPr bwMode="gray">
              <a:xfrm flipV="1">
                <a:off x="382584" y="1960562"/>
                <a:ext cx="2692400" cy="731520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56164" y="1017902"/>
                <a:ext cx="1958153" cy="11687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Product Offerings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flipH="1">
              <a:off x="7241298" y="1731378"/>
              <a:ext cx="747622" cy="347667"/>
              <a:chOff x="149355" y="1487629"/>
              <a:chExt cx="2871994" cy="1039079"/>
            </a:xfrm>
          </p:grpSpPr>
          <p:sp>
            <p:nvSpPr>
              <p:cNvPr id="92" name="Freeform 91"/>
              <p:cNvSpPr/>
              <p:nvPr/>
            </p:nvSpPr>
            <p:spPr bwMode="gray">
              <a:xfrm flipV="1">
                <a:off x="547254" y="1960555"/>
                <a:ext cx="2474095" cy="566153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49355" y="1487629"/>
                <a:ext cx="2264963" cy="4599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Education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5929409" y="3526640"/>
              <a:ext cx="723404" cy="312458"/>
              <a:chOff x="656474" y="4386641"/>
              <a:chExt cx="2747126" cy="891479"/>
            </a:xfrm>
          </p:grpSpPr>
          <p:sp>
            <p:nvSpPr>
              <p:cNvPr id="95" name="Freeform 94"/>
              <p:cNvSpPr/>
              <p:nvPr/>
            </p:nvSpPr>
            <p:spPr bwMode="gray">
              <a:xfrm>
                <a:off x="711200" y="4546600"/>
                <a:ext cx="2692400" cy="731520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56474" y="4386641"/>
                <a:ext cx="2506220" cy="87812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Customer Experience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H="1">
              <a:off x="8375181" y="3525071"/>
              <a:ext cx="849135" cy="316471"/>
              <a:chOff x="166216" y="4298155"/>
              <a:chExt cx="3237384" cy="979965"/>
            </a:xfrm>
          </p:grpSpPr>
          <p:sp>
            <p:nvSpPr>
              <p:cNvPr id="99" name="Freeform 98"/>
              <p:cNvSpPr/>
              <p:nvPr/>
            </p:nvSpPr>
            <p:spPr bwMode="gray">
              <a:xfrm>
                <a:off x="711200" y="4546600"/>
                <a:ext cx="2692400" cy="731520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6216" y="4298155"/>
                <a:ext cx="2506221" cy="9530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Marketing Content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flipH="1">
              <a:off x="7284962" y="3929144"/>
              <a:ext cx="932064" cy="365652"/>
              <a:chOff x="173096" y="4546600"/>
              <a:chExt cx="3230504" cy="757276"/>
            </a:xfrm>
          </p:grpSpPr>
          <p:sp>
            <p:nvSpPr>
              <p:cNvPr id="105" name="Freeform 104"/>
              <p:cNvSpPr/>
              <p:nvPr/>
            </p:nvSpPr>
            <p:spPr bwMode="gray">
              <a:xfrm>
                <a:off x="711200" y="4546600"/>
                <a:ext cx="2692400" cy="731520"/>
              </a:xfrm>
              <a:custGeom>
                <a:avLst/>
                <a:gdLst>
                  <a:gd name="connsiteX0" fmla="*/ 2692400 w 2692400"/>
                  <a:gd name="connsiteY0" fmla="*/ 0 h 1276350"/>
                  <a:gd name="connsiteX1" fmla="*/ 2044700 w 2692400"/>
                  <a:gd name="connsiteY1" fmla="*/ 1276350 h 1276350"/>
                  <a:gd name="connsiteX2" fmla="*/ 0 w 2692400"/>
                  <a:gd name="connsiteY2" fmla="*/ 127635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92400" h="1276350">
                    <a:moveTo>
                      <a:pt x="2692400" y="0"/>
                    </a:moveTo>
                    <a:lnTo>
                      <a:pt x="2044700" y="1276350"/>
                    </a:lnTo>
                    <a:lnTo>
                      <a:pt x="0" y="1276350"/>
                    </a:lnTo>
                  </a:path>
                </a:pathLst>
              </a:custGeom>
              <a:noFill/>
              <a:ln w="9525" algn="ctr">
                <a:solidFill>
                  <a:srgbClr val="8C8C8C"/>
                </a:solidFill>
                <a:miter lim="800000"/>
                <a:headEnd/>
                <a:tailEnd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73096" y="4666461"/>
                <a:ext cx="2499341" cy="6374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defTabSz="914400"/>
                <a:r>
                  <a:rPr lang="en-US" sz="1000" b="1" dirty="0" smtClean="0">
                    <a:solidFill>
                      <a:srgbClr val="313131"/>
                    </a:solidFill>
                  </a:rPr>
                  <a:t>Media Channels</a:t>
                </a:r>
                <a:endParaRPr lang="en-US" sz="800" dirty="0">
                  <a:solidFill>
                    <a:srgbClr val="313131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1748" y="4575956"/>
              <a:ext cx="2749523" cy="1735928"/>
            </a:xfrm>
            <a:prstGeom prst="rect">
              <a:avLst/>
            </a:prstGeom>
          </p:spPr>
        </p:pic>
        <p:sp>
          <p:nvSpPr>
            <p:cNvPr id="469" name="Rectangle 468"/>
            <p:cNvSpPr/>
            <p:nvPr/>
          </p:nvSpPr>
          <p:spPr>
            <a:xfrm flipH="1">
              <a:off x="6233091" y="4394813"/>
              <a:ext cx="1407498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14400"/>
              <a:r>
                <a:rPr lang="en-US" sz="1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SCORECARD SUMMARY</a:t>
              </a:r>
              <a:endPara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200022" y="3167553"/>
              <a:ext cx="691028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00B0F0"/>
                  </a:solidFill>
                </a:rPr>
                <a:t>2</a:t>
              </a:r>
              <a:endParaRPr lang="en-US" sz="3200" b="1" dirty="0" smtClean="0">
                <a:solidFill>
                  <a:srgbClr val="00B0F0"/>
                </a:solidFill>
              </a:endParaRPr>
            </a:p>
          </p:txBody>
        </p:sp>
        <p:sp>
          <p:nvSpPr>
            <p:cNvPr id="471" name="TextBox 470"/>
            <p:cNvSpPr txBox="1"/>
            <p:nvPr/>
          </p:nvSpPr>
          <p:spPr>
            <a:xfrm>
              <a:off x="200022" y="4405811"/>
              <a:ext cx="691028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  <a:endParaRPr lang="en-US" sz="3200" b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2" name="TextBox 471"/>
            <p:cNvSpPr txBox="1"/>
            <p:nvPr/>
          </p:nvSpPr>
          <p:spPr>
            <a:xfrm>
              <a:off x="200022" y="5644066"/>
              <a:ext cx="691028" cy="56514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23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9029700" cy="71596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 smtClean="0"/>
              <a:t>Product: Competitive Benchmarking &amp; Digital Maximization</a:t>
            </a:r>
            <a:br>
              <a:rPr lang="en-US" sz="2000" dirty="0" smtClean="0"/>
            </a:br>
            <a:r>
              <a:rPr lang="en-US" sz="2000" dirty="0" smtClean="0"/>
              <a:t>Case Study</a:t>
            </a:r>
            <a:r>
              <a:rPr lang="en-US" sz="2000" dirty="0"/>
              <a:t> </a:t>
            </a:r>
            <a:r>
              <a:rPr lang="en-US" sz="2000" dirty="0" smtClean="0"/>
              <a:t>- Competitive Best-in-Class Bilingual App Benchmarking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321" y="1339813"/>
            <a:ext cx="2491055" cy="1577704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8" y="2975613"/>
            <a:ext cx="2491055" cy="1606624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321" y="2971800"/>
            <a:ext cx="2491055" cy="1606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68" y="4640133"/>
            <a:ext cx="2491055" cy="1606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321" y="4640134"/>
            <a:ext cx="2491055" cy="1606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68" y="1333038"/>
            <a:ext cx="2491055" cy="158497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Isosceles Triangle 11"/>
          <p:cNvSpPr/>
          <p:nvPr/>
        </p:nvSpPr>
        <p:spPr>
          <a:xfrm rot="5400000">
            <a:off x="3411195" y="3544321"/>
            <a:ext cx="4679577" cy="439018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9285" y="762001"/>
            <a:ext cx="8726115" cy="366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1097280">
              <a:spcAft>
                <a:spcPts val="600"/>
              </a:spcAft>
              <a:buClr>
                <a:srgbClr val="0070C0"/>
              </a:buClr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Latinum recently delivered a competitive benchmarking project to help a client better understand best practices relatives to developing Hispanics smartphone apps: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9371" y="2980983"/>
            <a:ext cx="3168418" cy="3289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097280">
              <a:spcAft>
                <a:spcPts val="6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KEY CASE STUDY INSIGHTS: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+mj-lt"/>
              </a:rPr>
              <a:t>Spanish language apps are essential 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in engaging the bi-cultural and unacculturated 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consumer</a:t>
            </a: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000000"/>
                </a:solidFill>
              </a:rPr>
              <a:t>Usability </a:t>
            </a:r>
            <a:r>
              <a:rPr lang="en-US" sz="1400" dirty="0" smtClean="0">
                <a:solidFill>
                  <a:srgbClr val="000000"/>
                </a:solidFill>
              </a:rPr>
              <a:t>- Ensure that all steps of the process (app purchase to usage) have Spanish language so the consumer understands how to get and use app</a:t>
            </a:r>
          </a:p>
          <a:p>
            <a:pPr marL="463550" lvl="1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Example: Power to have ability to toggle between languages within app is helpful</a:t>
            </a: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solidFill>
                  <a:srgbClr val="000000"/>
                </a:solidFill>
              </a:rPr>
              <a:t>Easy In-Language Navigation – </a:t>
            </a:r>
            <a:r>
              <a:rPr lang="en-US" sz="1400" dirty="0" smtClean="0">
                <a:solidFill>
                  <a:srgbClr val="000000"/>
                </a:solidFill>
              </a:rPr>
              <a:t>Minimize need to leave Spanish-language when navigating (app purchase, app usage, website usage)</a:t>
            </a: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29371" y="1293078"/>
            <a:ext cx="2590550" cy="366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097280">
              <a:spcAft>
                <a:spcPts val="600"/>
              </a:spcAft>
              <a:buClr>
                <a:srgbClr val="0070C0"/>
              </a:buClr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PROJECT OBJECTIVE: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marL="228600" indent="-228600" defTabSz="1097280">
              <a:spcAft>
                <a:spcPts val="600"/>
              </a:spcAft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400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</a:rPr>
              <a:t>Uncover best </a:t>
            </a:r>
            <a:r>
              <a:rPr lang="en-US" sz="14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</a:rPr>
              <a:t>practices for bilingual app promotion, navigation and functionality via a competitive benchmarking assessment</a:t>
            </a:r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32612" y="6433593"/>
            <a:ext cx="2184067" cy="292293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+mj-lt"/>
                <a:cs typeface="Arial" pitchFamily="34" charset="0"/>
              </a:rPr>
              <a:t>Blind as case </a:t>
            </a:r>
            <a:r>
              <a:rPr lang="en-US" dirty="0" smtClean="0">
                <a:latin typeface="+mj-lt"/>
                <a:cs typeface="Arial" pitchFamily="34" charset="0"/>
              </a:rPr>
              <a:t>study</a:t>
            </a:r>
            <a:endParaRPr lang="en-US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762002"/>
            <a:ext cx="4255988" cy="1010644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Brand Portfolio Assessment and Prioritization 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03200" y="783946"/>
            <a:ext cx="5170659" cy="988699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203200" y="1914325"/>
            <a:ext cx="5661005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5971392" y="1914323"/>
            <a:ext cx="2829707" cy="4365461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78026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34640" y="19670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3200" y="975724"/>
            <a:ext cx="4987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A MEMBER wants to understand role of brands in the portfolio, how to differentiate them, and how to position them within key </a:t>
            </a:r>
            <a:r>
              <a:rPr lang="en-US" sz="1200" dirty="0" smtClean="0">
                <a:solidFill>
                  <a:srgbClr val="FFFFFF"/>
                </a:solidFill>
                <a:latin typeface="+mj-lt"/>
              </a:rPr>
              <a:t>segments to best win with them. Can also help to identify which brand will have the best chance with a Multicultural consumer target.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Brand Portfolio Assessment and Prioritization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06078" y="2186888"/>
            <a:ext cx="25816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an understanding of the role of MEMBER and competitive brands in the portfolio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 deep understanding of how to differentiate </a:t>
            </a:r>
            <a:r>
              <a:rPr lang="en-US" sz="1200" dirty="0" smtClean="0">
                <a:solidFill>
                  <a:srgbClr val="000000"/>
                </a:solidFill>
                <a:latin typeface="+mj-lt"/>
                <a:cs typeface="Arial" charset="0"/>
              </a:rPr>
              <a:t>brands and which brand is the best choice to win with the Hispanic, African American, Asian or other defined target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understanding of how to position them within key segments to win with those respective consumers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2744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8562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313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8266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08"/>
          <p:cNvSpPr txBox="1">
            <a:spLocks noChangeArrowheads="1"/>
          </p:cNvSpPr>
          <p:nvPr/>
        </p:nvSpPr>
        <p:spPr bwMode="gray">
          <a:xfrm>
            <a:off x="452921" y="2048122"/>
            <a:ext cx="5390215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Our Portfolio Assessment and Prioritization Process will provide </a:t>
            </a:r>
            <a:r>
              <a:rPr lang="en-US" sz="105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050" kern="0" dirty="0">
                <a:solidFill>
                  <a:srgbClr val="000000"/>
                </a:solidFill>
                <a:latin typeface="+mj-lt"/>
              </a:rPr>
              <a:t> perspective on understanding role of brands within the portfolio, how to differentiate, and how to position them with key segments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1" y="2599979"/>
            <a:ext cx="5334417" cy="346717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134640" y="5040024"/>
            <a:ext cx="115768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 smtClean="0">
                <a:solidFill>
                  <a:srgbClr val="000000"/>
                </a:solidFill>
                <a:latin typeface="+mj-lt"/>
              </a:rPr>
              <a:t>Data Needed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01226" y="5274661"/>
            <a:ext cx="2631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Arial" charset="0"/>
              </a:rPr>
              <a:t>MANDATORY: Client sales, equity data on GM brand portfolio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latin typeface="+mj-lt"/>
                <a:cs typeface="Arial" charset="0"/>
              </a:rPr>
              <a:t>OPTIONAL: switching data between MEMBER and competitive brands.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072357" y="4965700"/>
            <a:ext cx="2622668" cy="0"/>
          </a:xfrm>
          <a:prstGeom prst="line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123178"/>
            <a:ext cx="8925586" cy="2700533"/>
          </a:xfrm>
          <a:prstGeom prst="rect">
            <a:avLst/>
          </a:prstGeom>
          <a:solidFill>
            <a:schemeClr val="bg2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100652" y="1222119"/>
            <a:ext cx="8824934" cy="1413941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72433" y="6492240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z="500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500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0600" y="6512712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00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sz="400" dirty="0">
              <a:solidFill>
                <a:srgbClr val="999999"/>
              </a:solidFill>
            </a:endParaRPr>
          </a:p>
        </p:txBody>
      </p:sp>
      <p:sp>
        <p:nvSpPr>
          <p:cNvPr id="31" name="Rectangle 108"/>
          <p:cNvSpPr txBox="1">
            <a:spLocks noChangeArrowheads="1"/>
          </p:cNvSpPr>
          <p:nvPr/>
        </p:nvSpPr>
        <p:spPr bwMode="gray">
          <a:xfrm>
            <a:off x="208598" y="868155"/>
            <a:ext cx="8525979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Our Portfolio Assessment and Prioritization Process will provide </a:t>
            </a:r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 perspective on understanding role of brands within the portfolio, how to differentiate, and how to position them with key segments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Brand Portfolio Assessment and Prioritization </a:t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grpSp>
        <p:nvGrpSpPr>
          <p:cNvPr id="54" name="Group 2"/>
          <p:cNvGrpSpPr/>
          <p:nvPr/>
        </p:nvGrpSpPr>
        <p:grpSpPr>
          <a:xfrm>
            <a:off x="3508487" y="4532611"/>
            <a:ext cx="2424215" cy="1905449"/>
            <a:chOff x="6624836" y="2860315"/>
            <a:chExt cx="2424215" cy="1905449"/>
          </a:xfrm>
        </p:grpSpPr>
        <p:sp>
          <p:nvSpPr>
            <p:cNvPr id="66" name="Rectangle 7"/>
            <p:cNvSpPr/>
            <p:nvPr/>
          </p:nvSpPr>
          <p:spPr>
            <a:xfrm>
              <a:off x="7341326" y="3391049"/>
              <a:ext cx="1548859" cy="1041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+mj-lt"/>
                <a:cs typeface="Arial" pitchFamily="34" charset="0"/>
              </a:endParaRPr>
            </a:p>
          </p:txBody>
        </p:sp>
        <p:sp>
          <p:nvSpPr>
            <p:cNvPr id="67" name="TextBox 8"/>
            <p:cNvSpPr txBox="1"/>
            <p:nvPr/>
          </p:nvSpPr>
          <p:spPr>
            <a:xfrm>
              <a:off x="7859284" y="4504154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+mj-lt"/>
                </a:rPr>
                <a:t>Brand</a:t>
              </a:r>
              <a:endParaRPr lang="en-US" sz="1050" dirty="0">
                <a:latin typeface="+mj-lt"/>
              </a:endParaRPr>
            </a:p>
          </p:txBody>
        </p:sp>
        <p:sp>
          <p:nvSpPr>
            <p:cNvPr id="68" name="TextBox 9"/>
            <p:cNvSpPr txBox="1"/>
            <p:nvPr/>
          </p:nvSpPr>
          <p:spPr>
            <a:xfrm>
              <a:off x="6697914" y="3646977"/>
              <a:ext cx="6751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+mj-lt"/>
                </a:rPr>
                <a:t>Category</a:t>
              </a:r>
              <a:endParaRPr lang="en-US" sz="1050" dirty="0">
                <a:latin typeface="+mj-lt"/>
              </a:endParaRPr>
            </a:p>
          </p:txBody>
        </p:sp>
        <p:sp>
          <p:nvSpPr>
            <p:cNvPr id="69" name="TextBox 10"/>
            <p:cNvSpPr txBox="1"/>
            <p:nvPr/>
          </p:nvSpPr>
          <p:spPr>
            <a:xfrm>
              <a:off x="7234460" y="2860315"/>
              <a:ext cx="11320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u="sng" dirty="0" smtClean="0">
                  <a:latin typeface="+mj-lt"/>
                </a:rPr>
                <a:t>Hispanic CDI/BDI</a:t>
              </a:r>
              <a:endParaRPr lang="en-US" sz="1050" b="1" u="sng" dirty="0">
                <a:latin typeface="+mj-lt"/>
              </a:endParaRPr>
            </a:p>
          </p:txBody>
        </p:sp>
        <p:cxnSp>
          <p:nvCxnSpPr>
            <p:cNvPr id="44" name="Straight Connector 13"/>
            <p:cNvCxnSpPr>
              <a:endCxn id="66" idx="2"/>
            </p:cNvCxnSpPr>
            <p:nvPr/>
          </p:nvCxnSpPr>
          <p:spPr>
            <a:xfrm flipH="1">
              <a:off x="8115756" y="3410960"/>
              <a:ext cx="633" cy="102111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4"/>
            <p:cNvCxnSpPr>
              <a:stCxn id="66" idx="1"/>
              <a:endCxn id="66" idx="3"/>
            </p:cNvCxnSpPr>
            <p:nvPr/>
          </p:nvCxnSpPr>
          <p:spPr>
            <a:xfrm>
              <a:off x="7341326" y="3911562"/>
              <a:ext cx="154885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15"/>
            <p:cNvSpPr/>
            <p:nvPr/>
          </p:nvSpPr>
          <p:spPr>
            <a:xfrm>
              <a:off x="8430269" y="3483039"/>
              <a:ext cx="382805" cy="3486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Brand A</a:t>
              </a:r>
              <a:endParaRPr lang="en-US" sz="700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49" name="Straight Arrow Connector 16"/>
            <p:cNvCxnSpPr/>
            <p:nvPr/>
          </p:nvCxnSpPr>
          <p:spPr>
            <a:xfrm>
              <a:off x="8734577" y="3247908"/>
              <a:ext cx="0" cy="23513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17"/>
            <p:cNvSpPr txBox="1"/>
            <p:nvPr/>
          </p:nvSpPr>
          <p:spPr>
            <a:xfrm>
              <a:off x="7618851" y="3013790"/>
              <a:ext cx="14302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+mj-lt"/>
                </a:rPr>
                <a:t>Strong category and brand</a:t>
              </a:r>
              <a:endParaRPr lang="en-US" sz="900" dirty="0">
                <a:latin typeface="+mj-lt"/>
              </a:endParaRPr>
            </a:p>
          </p:txBody>
        </p:sp>
        <p:sp>
          <p:nvSpPr>
            <p:cNvPr id="80" name="Oval 18"/>
            <p:cNvSpPr/>
            <p:nvPr/>
          </p:nvSpPr>
          <p:spPr>
            <a:xfrm>
              <a:off x="7422607" y="3471667"/>
              <a:ext cx="266988" cy="2735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Brand B</a:t>
              </a:r>
              <a:endParaRPr lang="en-US" sz="700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81" name="Straight Arrow Connector 41"/>
            <p:cNvCxnSpPr/>
            <p:nvPr/>
          </p:nvCxnSpPr>
          <p:spPr>
            <a:xfrm>
              <a:off x="7224294" y="3391049"/>
              <a:ext cx="216023" cy="1079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49"/>
            <p:cNvSpPr txBox="1"/>
            <p:nvPr/>
          </p:nvSpPr>
          <p:spPr>
            <a:xfrm>
              <a:off x="6624836" y="3043357"/>
              <a:ext cx="80417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+mj-lt"/>
                </a:rPr>
                <a:t>Weak brand in strong category</a:t>
              </a:r>
              <a:endParaRPr lang="en-US" sz="900" dirty="0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80600" y="2581917"/>
            <a:ext cx="2588633" cy="2981943"/>
            <a:chOff x="4998160" y="1595344"/>
            <a:chExt cx="2588633" cy="2981943"/>
          </a:xfrm>
        </p:grpSpPr>
        <p:sp>
          <p:nvSpPr>
            <p:cNvPr id="38" name="Rectangle 37"/>
            <p:cNvSpPr/>
            <p:nvPr/>
          </p:nvSpPr>
          <p:spPr>
            <a:xfrm>
              <a:off x="4998160" y="1595344"/>
              <a:ext cx="2588633" cy="29819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Rectangle 38"/>
            <p:cNvSpPr/>
            <p:nvPr/>
          </p:nvSpPr>
          <p:spPr>
            <a:xfrm>
              <a:off x="4998160" y="1595344"/>
              <a:ext cx="2588633" cy="2981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57150" lvl="1" indent="-571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900" kern="1200" dirty="0"/>
            </a:p>
            <a:p>
              <a:pPr marL="57150" lvl="1" indent="-571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900" kern="1200" dirty="0"/>
            </a:p>
          </p:txBody>
        </p:sp>
      </p:grpSp>
      <p:grpSp>
        <p:nvGrpSpPr>
          <p:cNvPr id="21" name="Group 75"/>
          <p:cNvGrpSpPr/>
          <p:nvPr/>
        </p:nvGrpSpPr>
        <p:grpSpPr>
          <a:xfrm>
            <a:off x="5902797" y="1392790"/>
            <a:ext cx="2369636" cy="775644"/>
            <a:chOff x="5606253" y="406217"/>
            <a:chExt cx="2083740" cy="775644"/>
          </a:xfrm>
        </p:grpSpPr>
        <p:sp>
          <p:nvSpPr>
            <p:cNvPr id="36" name="Rectangle 76"/>
            <p:cNvSpPr/>
            <p:nvPr/>
          </p:nvSpPr>
          <p:spPr>
            <a:xfrm>
              <a:off x="5606253" y="406217"/>
              <a:ext cx="2083740" cy="77564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 77"/>
            <p:cNvSpPr/>
            <p:nvPr/>
          </p:nvSpPr>
          <p:spPr>
            <a:xfrm>
              <a:off x="5606253" y="406217"/>
              <a:ext cx="2083740" cy="775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82880" rIns="0" bIns="1828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 smtClean="0">
                <a:solidFill>
                  <a:schemeClr val="bg1"/>
                </a:solidFill>
                <a:latin typeface="+mj-lt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u="sng" kern="1200" dirty="0" smtClean="0">
                  <a:solidFill>
                    <a:schemeClr val="bg1"/>
                  </a:solidFill>
                  <a:latin typeface="+mj-lt"/>
                </a:rPr>
                <a:t>Synthesis of Key Insights </a:t>
              </a:r>
              <a:r>
                <a:rPr lang="en-US" sz="1600" b="1" u="sng" dirty="0" smtClean="0">
                  <a:solidFill>
                    <a:schemeClr val="bg1"/>
                  </a:solidFill>
                  <a:latin typeface="+mj-lt"/>
                </a:rPr>
                <a:t>&amp; Recommended Actions</a:t>
              </a:r>
              <a:endParaRPr lang="en-US" sz="1600" b="1" u="sng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Group 84"/>
          <p:cNvGrpSpPr/>
          <p:nvPr/>
        </p:nvGrpSpPr>
        <p:grpSpPr>
          <a:xfrm>
            <a:off x="1828693" y="2336335"/>
            <a:ext cx="3951273" cy="2981943"/>
            <a:chOff x="2148821" y="1554480"/>
            <a:chExt cx="2285864" cy="2981943"/>
          </a:xfrm>
        </p:grpSpPr>
        <p:sp>
          <p:nvSpPr>
            <p:cNvPr id="34" name="Rectangle 85"/>
            <p:cNvSpPr/>
            <p:nvPr/>
          </p:nvSpPr>
          <p:spPr>
            <a:xfrm>
              <a:off x="2220038" y="1554480"/>
              <a:ext cx="2214647" cy="29819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 86"/>
            <p:cNvSpPr/>
            <p:nvPr/>
          </p:nvSpPr>
          <p:spPr>
            <a:xfrm>
              <a:off x="2148821" y="1554480"/>
              <a:ext cx="2285864" cy="2981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Qualitative perspective on Hispanic market position and Quantitative analysis of current and future incremental potential for each brand in maximizing the portfolio</a:t>
              </a:r>
              <a:r>
                <a:rPr lang="en-US" sz="1200" b="1" dirty="0">
                  <a:latin typeface="+mj-lt"/>
                </a:rPr>
                <a:t>.</a:t>
              </a:r>
              <a:endParaRPr lang="en-US" sz="1200" kern="1200" dirty="0">
                <a:latin typeface="+mj-lt"/>
              </a:endParaRPr>
            </a:p>
            <a:p>
              <a:pPr marL="341313" lvl="2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Quantification of </a:t>
              </a:r>
              <a:r>
                <a:rPr lang="en-US" sz="1200" b="1" dirty="0" smtClean="0">
                  <a:latin typeface="+mj-lt"/>
                </a:rPr>
                <a:t>Multicultural </a:t>
              </a:r>
              <a:r>
                <a:rPr lang="en-US" sz="1200" b="1" kern="1200" dirty="0" smtClean="0">
                  <a:latin typeface="+mj-lt"/>
                </a:rPr>
                <a:t>Brand Development Index vs. Category Development Index (BDI vs. CDI) </a:t>
              </a:r>
              <a:r>
                <a:rPr lang="en-US" sz="1200" kern="1200" dirty="0" smtClean="0">
                  <a:latin typeface="+mj-lt"/>
                </a:rPr>
                <a:t>– Will leverage client sales/share data and/or Simmons Penetration data</a:t>
              </a:r>
              <a:endParaRPr lang="en-US" sz="1200" kern="1200" dirty="0">
                <a:latin typeface="+mj-lt"/>
              </a:endParaRP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Optional perspective possible with addition of client switching data </a:t>
              </a:r>
              <a:r>
                <a:rPr lang="en-US" sz="1200" kern="1200" dirty="0" smtClean="0">
                  <a:latin typeface="+mj-lt"/>
                </a:rPr>
                <a:t>(between MEMBER brands and competitors)</a:t>
              </a:r>
              <a:endParaRPr lang="en-US" sz="1200" kern="1200" dirty="0">
                <a:latin typeface="+mj-lt"/>
              </a:endParaRPr>
            </a:p>
          </p:txBody>
        </p:sp>
      </p:grpSp>
      <p:grpSp>
        <p:nvGrpSpPr>
          <p:cNvPr id="23" name="Group 90"/>
          <p:cNvGrpSpPr/>
          <p:nvPr/>
        </p:nvGrpSpPr>
        <p:grpSpPr>
          <a:xfrm>
            <a:off x="2048791" y="1316420"/>
            <a:ext cx="2897305" cy="613529"/>
            <a:chOff x="2503583" y="275256"/>
            <a:chExt cx="1359505" cy="613529"/>
          </a:xfrm>
        </p:grpSpPr>
        <p:sp>
          <p:nvSpPr>
            <p:cNvPr id="30" name="Rectangle 91"/>
            <p:cNvSpPr/>
            <p:nvPr/>
          </p:nvSpPr>
          <p:spPr>
            <a:xfrm>
              <a:off x="2503583" y="275256"/>
              <a:ext cx="1359505" cy="61352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ectangle 92"/>
            <p:cNvSpPr/>
            <p:nvPr/>
          </p:nvSpPr>
          <p:spPr>
            <a:xfrm>
              <a:off x="2503583" y="275256"/>
              <a:ext cx="1359505" cy="6135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82880" rIns="0" bIns="1828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u="sng" kern="1200" dirty="0" smtClean="0">
                <a:solidFill>
                  <a:schemeClr val="bg1"/>
                </a:solidFill>
                <a:latin typeface="+mj-lt"/>
              </a:endParaRPr>
            </a:p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u="sng" kern="1200" dirty="0" smtClean="0">
                  <a:solidFill>
                    <a:schemeClr val="bg1"/>
                  </a:solidFill>
                  <a:latin typeface="+mj-lt"/>
                </a:rPr>
                <a:t>Incrementality Analysis</a:t>
              </a:r>
              <a:endParaRPr lang="en-US" sz="1600" b="1" u="sng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4" name="Group 96"/>
          <p:cNvGrpSpPr/>
          <p:nvPr/>
        </p:nvGrpSpPr>
        <p:grpSpPr>
          <a:xfrm>
            <a:off x="175528" y="2354916"/>
            <a:ext cx="1600740" cy="2981943"/>
            <a:chOff x="289126" y="1627654"/>
            <a:chExt cx="1645123" cy="2981943"/>
          </a:xfrm>
        </p:grpSpPr>
        <p:sp>
          <p:nvSpPr>
            <p:cNvPr id="28" name="Rectangle 97"/>
            <p:cNvSpPr/>
            <p:nvPr/>
          </p:nvSpPr>
          <p:spPr>
            <a:xfrm>
              <a:off x="289126" y="1627654"/>
              <a:ext cx="1645123" cy="29819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98"/>
            <p:cNvSpPr/>
            <p:nvPr/>
          </p:nvSpPr>
          <p:spPr>
            <a:xfrm>
              <a:off x="289126" y="1627654"/>
              <a:ext cx="1645123" cy="2981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57150" lvl="1" indent="-57150" algn="l" defTabSz="46672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Qualitative analysis of the role of the brand in the total category portfolio, </a:t>
              </a:r>
              <a:r>
                <a:rPr lang="en-US" sz="1200" b="1" dirty="0" smtClean="0">
                  <a:latin typeface="+mj-lt"/>
                </a:rPr>
                <a:t>in particular relative Multicultural, </a:t>
              </a:r>
              <a:r>
                <a:rPr lang="en-US" sz="1200" kern="1200" dirty="0" smtClean="0">
                  <a:latin typeface="+mj-lt"/>
                </a:rPr>
                <a:t>including MEMBER and key competitive brands</a:t>
              </a:r>
              <a:endParaRPr lang="en-US" sz="1200" kern="1200" dirty="0">
                <a:latin typeface="+mj-lt"/>
              </a:endParaRPr>
            </a:p>
          </p:txBody>
        </p:sp>
      </p:grpSp>
      <p:grpSp>
        <p:nvGrpSpPr>
          <p:cNvPr id="25" name="Group 102"/>
          <p:cNvGrpSpPr/>
          <p:nvPr/>
        </p:nvGrpSpPr>
        <p:grpSpPr>
          <a:xfrm>
            <a:off x="208599" y="1618717"/>
            <a:ext cx="2047965" cy="613865"/>
            <a:chOff x="314433" y="400131"/>
            <a:chExt cx="1886639" cy="613865"/>
          </a:xfrm>
        </p:grpSpPr>
        <p:sp>
          <p:nvSpPr>
            <p:cNvPr id="26" name="Rectangle 103"/>
            <p:cNvSpPr/>
            <p:nvPr/>
          </p:nvSpPr>
          <p:spPr>
            <a:xfrm>
              <a:off x="314433" y="400131"/>
              <a:ext cx="1886639" cy="61386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104"/>
            <p:cNvSpPr/>
            <p:nvPr/>
          </p:nvSpPr>
          <p:spPr>
            <a:xfrm>
              <a:off x="314433" y="400131"/>
              <a:ext cx="1886639" cy="6138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82880" rIns="0" bIns="18288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u="sng" kern="1200" dirty="0" smtClean="0">
                  <a:solidFill>
                    <a:schemeClr val="bg1"/>
                  </a:solidFill>
                  <a:latin typeface="+mj-lt"/>
                </a:rPr>
                <a:t>Brand Portfolio </a:t>
              </a:r>
              <a:r>
                <a:rPr lang="en-US" sz="1600" b="1" u="sng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b="1" u="sng" dirty="0" smtClean="0">
                  <a:solidFill>
                    <a:schemeClr val="bg1"/>
                  </a:solidFill>
                  <a:latin typeface="+mj-lt"/>
                </a:rPr>
                <a:t>            </a:t>
              </a:r>
              <a:r>
                <a:rPr lang="en-US" sz="1600" b="1" u="sng" kern="1200" dirty="0" smtClean="0">
                  <a:solidFill>
                    <a:schemeClr val="bg1"/>
                  </a:solidFill>
                  <a:latin typeface="+mj-lt"/>
                </a:rPr>
                <a:t>Role Analysis </a:t>
              </a:r>
              <a:endParaRPr lang="en-US" sz="1600" b="1" u="sng" kern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Group 108"/>
          <p:cNvGrpSpPr/>
          <p:nvPr/>
        </p:nvGrpSpPr>
        <p:grpSpPr>
          <a:xfrm>
            <a:off x="5902797" y="2338608"/>
            <a:ext cx="2542493" cy="2981943"/>
            <a:chOff x="2220038" y="1554480"/>
            <a:chExt cx="2214647" cy="2981943"/>
          </a:xfrm>
        </p:grpSpPr>
        <p:sp>
          <p:nvSpPr>
            <p:cNvPr id="43" name="Rectangle 109"/>
            <p:cNvSpPr/>
            <p:nvPr/>
          </p:nvSpPr>
          <p:spPr>
            <a:xfrm>
              <a:off x="2220038" y="1554480"/>
              <a:ext cx="2214647" cy="29819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ectangle 110"/>
            <p:cNvSpPr/>
            <p:nvPr/>
          </p:nvSpPr>
          <p:spPr>
            <a:xfrm>
              <a:off x="2220038" y="1554480"/>
              <a:ext cx="2214647" cy="2981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Insights on brand portfolio and Recommendations regarding:</a:t>
              </a:r>
            </a:p>
            <a:p>
              <a:pPr marL="571500" lvl="2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dirty="0">
                  <a:latin typeface="+mj-lt"/>
                </a:rPr>
                <a:t> </a:t>
              </a:r>
              <a:r>
                <a:rPr lang="en-US" sz="1200" b="1" dirty="0" smtClean="0">
                  <a:latin typeface="+mj-lt"/>
                </a:rPr>
                <a:t>O</a:t>
              </a:r>
              <a:r>
                <a:rPr lang="en-US" sz="1200" b="1" kern="1200" dirty="0" smtClean="0">
                  <a:latin typeface="+mj-lt"/>
                </a:rPr>
                <a:t>ptimal market position</a:t>
              </a:r>
              <a:endParaRPr lang="en-US" sz="1200" kern="1200" dirty="0">
                <a:latin typeface="+mj-lt"/>
              </a:endParaRPr>
            </a:p>
            <a:p>
              <a:pPr marL="571500" lvl="2" indent="-114300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200" b="1" kern="1200" dirty="0" smtClean="0">
                  <a:latin typeface="+mj-lt"/>
                </a:rPr>
                <a:t>  Role of brands in portfolio</a:t>
              </a:r>
              <a:endParaRPr lang="en-US" sz="1200" kern="1200" dirty="0">
                <a:latin typeface="+mj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1776268" y="1606106"/>
            <a:ext cx="0" cy="2517072"/>
          </a:xfrm>
          <a:prstGeom prst="line">
            <a:avLst/>
          </a:prstGeom>
          <a:ln w="127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779966" y="1606106"/>
            <a:ext cx="1" cy="2517072"/>
          </a:xfrm>
          <a:prstGeom prst="line">
            <a:avLst/>
          </a:prstGeom>
          <a:ln w="127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42609"/>
              </p:ext>
            </p:extLst>
          </p:nvPr>
        </p:nvGraphicFramePr>
        <p:xfrm>
          <a:off x="46058" y="4549708"/>
          <a:ext cx="3216768" cy="2213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192"/>
                <a:gridCol w="804192"/>
                <a:gridCol w="804192"/>
                <a:gridCol w="804192"/>
              </a:tblGrid>
              <a:tr h="306445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Brand 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Brand 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Brand C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Equity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Cleaning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Scent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 Around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Hispanic</a:t>
                      </a:r>
                      <a:r>
                        <a:rPr lang="en-US" sz="900" b="1" u="sng" baseline="0" dirty="0" smtClean="0"/>
                        <a:t> Performance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SWOT vs. MEMBER portfolio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SWOT vs. Comp.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Best consumer? 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Unacc?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Down Arrow 11"/>
          <p:cNvSpPr/>
          <p:nvPr/>
        </p:nvSpPr>
        <p:spPr>
          <a:xfrm rot="10800000">
            <a:off x="1869636" y="5202081"/>
            <a:ext cx="259941" cy="262605"/>
          </a:xfrm>
          <a:prstGeom prst="downArrow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Down Arrow 51"/>
          <p:cNvSpPr/>
          <p:nvPr/>
        </p:nvSpPr>
        <p:spPr>
          <a:xfrm>
            <a:off x="2571793" y="5218002"/>
            <a:ext cx="270374" cy="256957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Down Arrow 52"/>
          <p:cNvSpPr/>
          <p:nvPr/>
        </p:nvSpPr>
        <p:spPr>
          <a:xfrm rot="16200000">
            <a:off x="1077786" y="5190509"/>
            <a:ext cx="259941" cy="262605"/>
          </a:xfrm>
          <a:prstGeom prst="downArrow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Down Arrow 54"/>
          <p:cNvSpPr/>
          <p:nvPr/>
        </p:nvSpPr>
        <p:spPr>
          <a:xfrm>
            <a:off x="2847025" y="5220274"/>
            <a:ext cx="270374" cy="256957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Down Arrow 55"/>
          <p:cNvSpPr/>
          <p:nvPr/>
        </p:nvSpPr>
        <p:spPr>
          <a:xfrm rot="16200000">
            <a:off x="3359610" y="5307180"/>
            <a:ext cx="259941" cy="262605"/>
          </a:xfrm>
          <a:prstGeom prst="downArrow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Down Arrow 56"/>
          <p:cNvSpPr/>
          <p:nvPr/>
        </p:nvSpPr>
        <p:spPr>
          <a:xfrm rot="16200000">
            <a:off x="5927667" y="5309452"/>
            <a:ext cx="259941" cy="262605"/>
          </a:xfrm>
          <a:prstGeom prst="downArrow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3175">
                <a:solidFill>
                  <a:schemeClr val="tx1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1793" y="4135444"/>
            <a:ext cx="378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+mj-lt"/>
              </a:rPr>
              <a:t>Example for Illustrative Purposes</a:t>
            </a:r>
            <a:endParaRPr lang="en-US" b="1" u="sng" dirty="0"/>
          </a:p>
        </p:txBody>
      </p:sp>
      <p:graphicFrame>
        <p:nvGraphicFramePr>
          <p:cNvPr id="58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12373"/>
              </p:ext>
            </p:extLst>
          </p:nvPr>
        </p:nvGraphicFramePr>
        <p:xfrm>
          <a:off x="6230311" y="4641546"/>
          <a:ext cx="2552332" cy="153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166"/>
                <a:gridCol w="1276166"/>
              </a:tblGrid>
              <a:tr h="30644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Key Insight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Recommendation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XYZ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ABC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XYZ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ABC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XYZ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ABC</a:t>
                      </a:r>
                      <a:endParaRPr lang="en-US" sz="900" dirty="0"/>
                    </a:p>
                  </a:txBody>
                  <a:tcPr/>
                </a:tc>
              </a:tr>
              <a:tr h="306445">
                <a:tc>
                  <a:txBody>
                    <a:bodyPr/>
                    <a:lstStyle/>
                    <a:p>
                      <a:r>
                        <a:rPr lang="en-US" sz="900" b="1" u="sng" dirty="0" smtClean="0"/>
                        <a:t>XYZ</a:t>
                      </a:r>
                      <a:endParaRPr lang="en-US" sz="900" b="1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ABC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5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Retail Trade Area Analysis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6" name="Rectangle 108"/>
          <p:cNvSpPr txBox="1">
            <a:spLocks noChangeArrowheads="1"/>
          </p:cNvSpPr>
          <p:nvPr/>
        </p:nvSpPr>
        <p:spPr bwMode="gray">
          <a:xfrm>
            <a:off x="672355" y="2080888"/>
            <a:ext cx="5244352" cy="267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Our Retail Trade (Segmentation) Analysis approach </a:t>
            </a:r>
            <a:r>
              <a:rPr lang="en-US" sz="1200" kern="0" dirty="0">
                <a:solidFill>
                  <a:srgbClr val="000000"/>
                </a:solidFill>
                <a:latin typeface="+mj-lt"/>
              </a:rPr>
              <a:t>encompasses four phases: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39786" y="2348785"/>
            <a:ext cx="228376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Deepens understanding of store types and profiles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Measures impact of demographics on product sales across retailers/stores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Links local and in-store promotions to sales lift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Promotes test and learn capabilities linked to hypotheses on ethnic consumer preferences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Develops cross-store best practices for product composition and promotion activity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030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4030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entagon 21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8586" y="1163920"/>
            <a:ext cx="4702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A MEMBER wants to</a:t>
            </a:r>
            <a:r>
              <a:rPr lang="en-US" sz="1200" kern="0" dirty="0">
                <a:solidFill>
                  <a:schemeClr val="bg1"/>
                </a:solidFill>
                <a:latin typeface="+mj-lt"/>
              </a:rPr>
              <a:t> understand the population surrounding each store to better assess performance and determine the most effective retail strategy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Retail Trade Area Analysis 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7" y="2352809"/>
            <a:ext cx="5579936" cy="37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0382" y="6451598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Retail Trade </a:t>
            </a:r>
            <a:r>
              <a:rPr lang="en-US" sz="2000" dirty="0" smtClean="0"/>
              <a:t>Area </a:t>
            </a:r>
            <a:r>
              <a:rPr lang="en-US" sz="2000" dirty="0"/>
              <a:t>Analysis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Methodology</a:t>
            </a:r>
            <a:endParaRPr lang="en-US" sz="2000" dirty="0">
              <a:latin typeface="+mn-l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701185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08"/>
          <p:cNvSpPr txBox="1">
            <a:spLocks noChangeArrowheads="1"/>
          </p:cNvSpPr>
          <p:nvPr/>
        </p:nvSpPr>
        <p:spPr bwMode="gray">
          <a:xfrm>
            <a:off x="208589" y="832519"/>
            <a:ext cx="8525979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Our retail segmentation analysis will allow </a:t>
            </a:r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MEMBER 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to understand the population surrounding each store location to better assess performance and determine the most effective retail strategy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  Our approach 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encompasses four phases: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1358022" y="1437405"/>
            <a:ext cx="1933818" cy="719563"/>
          </a:xfrm>
          <a:prstGeom prst="homePlate">
            <a:avLst>
              <a:gd name="adj" fmla="val 23171"/>
            </a:avLst>
          </a:prstGeom>
          <a:solidFill>
            <a:srgbClr val="0070C0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 lIns="91440" rIns="9144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Arial" charset="0"/>
              </a:rPr>
              <a:t>Understand store trade area demographics </a:t>
            </a:r>
            <a:endParaRPr lang="en-US" sz="12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3217748" y="1437405"/>
            <a:ext cx="1981877" cy="723073"/>
          </a:xfrm>
          <a:prstGeom prst="chevron">
            <a:avLst>
              <a:gd name="adj" fmla="val 22857"/>
            </a:avLst>
          </a:prstGeom>
          <a:solidFill>
            <a:srgbClr val="0070C0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Arial" charset="0"/>
              </a:rPr>
              <a:t>Measure store sales performance</a:t>
            </a:r>
            <a:endParaRPr lang="en-US" sz="12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125533" y="1453079"/>
            <a:ext cx="1942779" cy="715068"/>
          </a:xfrm>
          <a:prstGeom prst="chevron">
            <a:avLst>
              <a:gd name="adj" fmla="val 22857"/>
            </a:avLst>
          </a:prstGeom>
          <a:solidFill>
            <a:srgbClr val="0070C0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Arial" charset="0"/>
              </a:rPr>
              <a:t>Segment stores based on demographics</a:t>
            </a:r>
            <a:endParaRPr lang="en-US" sz="12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6994221" y="1453078"/>
            <a:ext cx="1942779" cy="715068"/>
          </a:xfrm>
          <a:prstGeom prst="chevron">
            <a:avLst>
              <a:gd name="adj" fmla="val 22857"/>
            </a:avLst>
          </a:prstGeom>
          <a:solidFill>
            <a:srgbClr val="0070C0"/>
          </a:solidFill>
          <a:ln w="12700" cap="rnd" algn="ctr">
            <a:noFill/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Arial" charset="0"/>
              </a:rPr>
              <a:t>Identify best practices across stores</a:t>
            </a:r>
            <a:endParaRPr lang="en-US" sz="1200" b="1" kern="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8346" y="2163165"/>
            <a:ext cx="187190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Map stores to trade area demographics in order to understand population characteristics surrounding each individual store. 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872" y="2171138"/>
            <a:ext cx="95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</a:rPr>
              <a:t>Activities</a:t>
            </a:r>
            <a:endParaRPr lang="en-US" sz="1200" b="1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70676" y="3382983"/>
            <a:ext cx="7327658" cy="0"/>
          </a:xfrm>
          <a:prstGeom prst="line">
            <a:avLst/>
          </a:prstGeom>
          <a:noFill/>
          <a:ln w="28575" cap="flat" cmpd="sng" algn="ctr">
            <a:solidFill>
              <a:srgbClr val="5B9BD5"/>
            </a:solidFill>
            <a:prstDash val="sysDot"/>
            <a:miter lim="800000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1222099" y="2255338"/>
            <a:ext cx="0" cy="9298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9149" y="3463025"/>
            <a:ext cx="9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+mj-lt"/>
              </a:rPr>
              <a:t>Deliverables</a:t>
            </a:r>
            <a:endParaRPr lang="en-US" sz="1200" b="1" kern="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84458" y="2163165"/>
            <a:ext cx="21753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Link demographic trade area mapping to brand sales data to:</a:t>
            </a:r>
            <a:endParaRPr lang="en-US" sz="1050" kern="0" dirty="0">
              <a:solidFill>
                <a:srgbClr val="000000"/>
              </a:solidFill>
            </a:endParaRPr>
          </a:p>
          <a:p>
            <a:pPr marL="393700" lvl="1" indent="-171450">
              <a:buClr>
                <a:srgbClr val="0070C0"/>
              </a:buClr>
              <a:buFont typeface="Calibri" panose="020F0502020204030204" pitchFamily="34" charset="0"/>
              <a:buChar char="–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Identify opportunities to maximize performance with specific segments</a:t>
            </a:r>
            <a:endParaRPr lang="en-US" sz="1050" kern="0" dirty="0">
              <a:solidFill>
                <a:srgbClr val="000000"/>
              </a:solidFill>
            </a:endParaRPr>
          </a:p>
          <a:p>
            <a:pPr marL="393700" lvl="1" indent="-171450">
              <a:buClr>
                <a:srgbClr val="0070C0"/>
              </a:buClr>
              <a:buFont typeface="Calibri" panose="020F0502020204030204" pitchFamily="34" charset="0"/>
              <a:buChar char="–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Measure individual product and promotion performance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65660" y="2163165"/>
            <a:ext cx="180565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Map stores across multiple retailers to drive deeper insights into store segmentation and differentiate marketing strategies among stores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3977" y="2163165"/>
            <a:ext cx="2053023" cy="130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Link multiple store sales data to develop collaborative benchmarking opportunities across stores and develop best practices on product placement and promotion </a:t>
            </a:r>
            <a:endParaRPr lang="en-US" sz="1050" kern="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endParaRPr lang="en-US" sz="1050" kern="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26002" y="3424179"/>
            <a:ext cx="1805654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Retail trade area map</a:t>
            </a:r>
            <a:endParaRPr lang="en-US" sz="1050" kern="0" dirty="0">
              <a:solidFill>
                <a:srgbClr val="000000"/>
              </a:solidFill>
            </a:endParaRPr>
          </a:p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Excel document with demographic information by trade areas</a:t>
            </a:r>
            <a:endParaRPr lang="en-US" sz="1050" kern="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endParaRPr lang="en-US" sz="1050" kern="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6374" y="3424179"/>
            <a:ext cx="3376065" cy="654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PowerPoint deck summarizing results and key findings</a:t>
            </a:r>
            <a:endParaRPr lang="en-US" sz="1050" kern="0" dirty="0" smtClean="0">
              <a:solidFill>
                <a:srgbClr val="000000"/>
              </a:solidFill>
            </a:endParaRPr>
          </a:p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Excel document detailing store opportunity and segmentation breakout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19755" y="3526516"/>
            <a:ext cx="0" cy="57734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entagon 25"/>
          <p:cNvSpPr/>
          <p:nvPr/>
        </p:nvSpPr>
        <p:spPr>
          <a:xfrm>
            <a:off x="1555084" y="4330439"/>
            <a:ext cx="6724251" cy="2122472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Isosceles Triangle 26"/>
          <p:cNvSpPr/>
          <p:nvPr/>
        </p:nvSpPr>
        <p:spPr>
          <a:xfrm>
            <a:off x="1691688" y="4246812"/>
            <a:ext cx="1055077" cy="186330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1"/>
          <p:cNvGrpSpPr/>
          <p:nvPr/>
        </p:nvGrpSpPr>
        <p:grpSpPr>
          <a:xfrm>
            <a:off x="1645497" y="4413825"/>
            <a:ext cx="2107848" cy="261610"/>
            <a:chOff x="6011533" y="4442765"/>
            <a:chExt cx="2107848" cy="261610"/>
          </a:xfrm>
        </p:grpSpPr>
        <p:sp>
          <p:nvSpPr>
            <p:cNvPr id="52" name="TextBox 2"/>
            <p:cNvSpPr txBox="1"/>
            <p:nvPr/>
          </p:nvSpPr>
          <p:spPr>
            <a:xfrm>
              <a:off x="6011533" y="4442765"/>
              <a:ext cx="2107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100" dirty="0">
                  <a:solidFill>
                    <a:srgbClr val="FF0000"/>
                  </a:solidFill>
                  <a:latin typeface="+mj-lt"/>
                </a:rPr>
                <a:t>Example for Illustrative Purposes</a:t>
              </a:r>
            </a:p>
          </p:txBody>
        </p:sp>
        <p:cxnSp>
          <p:nvCxnSpPr>
            <p:cNvPr id="53" name="Straight Connector 5"/>
            <p:cNvCxnSpPr/>
            <p:nvPr/>
          </p:nvCxnSpPr>
          <p:spPr>
            <a:xfrm>
              <a:off x="6102246" y="4453238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"/>
            <p:cNvCxnSpPr/>
            <p:nvPr/>
          </p:nvCxnSpPr>
          <p:spPr>
            <a:xfrm>
              <a:off x="6126054" y="4677078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/>
          <p:cNvSpPr/>
          <p:nvPr/>
        </p:nvSpPr>
        <p:spPr>
          <a:xfrm>
            <a:off x="1292577" y="1352479"/>
            <a:ext cx="299925" cy="290905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1</a:t>
            </a:r>
            <a:endParaRPr lang="en-US" sz="1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203585" y="1352479"/>
            <a:ext cx="299925" cy="290905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2</a:t>
            </a:r>
            <a:endParaRPr lang="en-US" sz="1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114445" y="1352479"/>
            <a:ext cx="299925" cy="290905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3</a:t>
            </a:r>
            <a:endParaRPr lang="en-US" sz="1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83105" y="1352479"/>
            <a:ext cx="299925" cy="290905"/>
          </a:xfrm>
          <a:prstGeom prst="ellipse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+mj-lt"/>
                <a:cs typeface="Arial" pitchFamily="34" charset="0"/>
              </a:rPr>
              <a:t>4</a:t>
            </a:r>
            <a:endParaRPr lang="en-US" sz="1400" b="1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63977" y="3424179"/>
            <a:ext cx="194868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68275" indent="-168275">
              <a:spcBef>
                <a:spcPts val="600"/>
              </a:spcBef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050" kern="0" dirty="0">
                <a:solidFill>
                  <a:srgbClr val="000000"/>
                </a:solidFill>
                <a:latin typeface="+mj-lt"/>
              </a:rPr>
              <a:t>PowerPoint deck summarizing best practices and retail strategy recommendations  </a:t>
            </a:r>
            <a:endParaRPr lang="en-US" sz="1050" kern="0" dirty="0">
              <a:solidFill>
                <a:srgbClr val="0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4" y="4868767"/>
            <a:ext cx="1959388" cy="150177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946" y="4868767"/>
            <a:ext cx="1848519" cy="150177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613561" y="4636358"/>
            <a:ext cx="1962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Market Population Density</a:t>
            </a:r>
            <a:endParaRPr lang="en-US" sz="11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823988" y="4636358"/>
            <a:ext cx="194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Store Mapping/Segmentation </a:t>
            </a:r>
            <a:endParaRPr lang="en-US" sz="11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297" y="4868767"/>
            <a:ext cx="2107848" cy="149759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6002881" y="4636358"/>
            <a:ext cx="1946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+mj-lt"/>
              </a:rPr>
              <a:t>Store Performance Summary</a:t>
            </a:r>
            <a:endParaRPr lang="en-US" sz="1100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5215555" y="5905179"/>
            <a:ext cx="455915" cy="12664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latin typeface="+mj-lt"/>
              </a:rPr>
              <a:t>Segment 1</a:t>
            </a:r>
            <a:endParaRPr lang="en-US" sz="7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5215555" y="6057579"/>
            <a:ext cx="455915" cy="126645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+mj-lt"/>
              </a:rPr>
              <a:t>Segment 2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215555" y="6209979"/>
            <a:ext cx="455915" cy="126645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latin typeface="+mj-lt"/>
              </a:rPr>
              <a:t>Segment 3</a:t>
            </a:r>
            <a:endParaRPr lang="en-US" sz="700" b="1" dirty="0"/>
          </a:p>
        </p:txBody>
      </p:sp>
      <p:sp>
        <p:nvSpPr>
          <p:cNvPr id="45" name="Rounded Rectangle 44"/>
          <p:cNvSpPr/>
          <p:nvPr/>
        </p:nvSpPr>
        <p:spPr>
          <a:xfrm>
            <a:off x="2848408" y="5930357"/>
            <a:ext cx="727966" cy="43601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75137" y="5993244"/>
            <a:ext cx="83164" cy="46174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75137" y="6060967"/>
            <a:ext cx="83164" cy="46174"/>
          </a:xfrm>
          <a:prstGeom prst="rect">
            <a:avLst/>
          </a:prstGeom>
          <a:solidFill>
            <a:srgbClr val="FF99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975137" y="6128690"/>
            <a:ext cx="83164" cy="46174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975137" y="6196412"/>
            <a:ext cx="83164" cy="46174"/>
          </a:xfrm>
          <a:prstGeom prst="rect">
            <a:avLst/>
          </a:prstGeom>
          <a:solidFill>
            <a:srgbClr val="99FF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75137" y="6264135"/>
            <a:ext cx="83164" cy="46174"/>
          </a:xfrm>
          <a:prstGeom prst="rect">
            <a:avLst/>
          </a:prstGeom>
          <a:solidFill>
            <a:srgbClr val="00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71577" y="5968025"/>
            <a:ext cx="5371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dirty="0">
                <a:solidFill>
                  <a:prstClr val="black"/>
                </a:solidFill>
                <a:latin typeface="+mj-lt"/>
              </a:rPr>
              <a:t>0-10k</a:t>
            </a:r>
            <a:endParaRPr kumimoji="0" 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dirty="0">
                <a:solidFill>
                  <a:prstClr val="black"/>
                </a:solidFill>
                <a:latin typeface="+mj-lt"/>
              </a:rPr>
              <a:t>10-100k</a:t>
            </a:r>
            <a:endParaRPr kumimoji="0" 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dirty="0">
                <a:solidFill>
                  <a:prstClr val="black"/>
                </a:solidFill>
                <a:latin typeface="+mj-lt"/>
              </a:rPr>
              <a:t>100-500k</a:t>
            </a:r>
            <a:endParaRPr kumimoji="0" 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dirty="0">
                <a:solidFill>
                  <a:prstClr val="black"/>
                </a:solidFill>
                <a:latin typeface="+mj-lt"/>
              </a:rPr>
              <a:t>500-1000k</a:t>
            </a:r>
            <a:endParaRPr kumimoji="0" 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0" dirty="0">
                <a:solidFill>
                  <a:prstClr val="black"/>
                </a:solidFill>
                <a:latin typeface="+mj-lt"/>
              </a:rPr>
              <a:t>1000k+</a:t>
            </a:r>
            <a:endParaRPr kumimoji="0" lang="en-US" sz="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96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Industry &amp; Category Insights Factsheet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66604"/>
            <a:ext cx="4826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A MEMBER wants to </a:t>
            </a:r>
            <a:r>
              <a:rPr lang="en-US" sz="1200" kern="0" dirty="0">
                <a:solidFill>
                  <a:schemeClr val="bg1"/>
                </a:solidFill>
                <a:latin typeface="+mj-lt"/>
              </a:rPr>
              <a:t>enable their team with relevant category insights regarding multicultural segments to assist them during their sales pitches with potential clients.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Industry &amp; Category Insights Factsheet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Provides MEMBER analytical data-driven insights regarding market dynamics such as consumption and spend trends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Informs about category-specific consumer insights and trends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Provides nuggets of relevant competitive landscape insights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26909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83065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02589" y="2025715"/>
            <a:ext cx="3099" cy="1152567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2430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08"/>
          <p:cNvSpPr txBox="1">
            <a:spLocks noChangeArrowheads="1"/>
          </p:cNvSpPr>
          <p:nvPr/>
        </p:nvSpPr>
        <p:spPr bwMode="gray">
          <a:xfrm>
            <a:off x="618022" y="2107561"/>
            <a:ext cx="5481318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000" kern="0" dirty="0">
                <a:solidFill>
                  <a:srgbClr val="000000"/>
                </a:solidFill>
                <a:latin typeface="+mj-lt"/>
              </a:rPr>
              <a:t>Latinum’s category insights factsheet is composed of three different sections - Market Dynamics, Consumer Insights and Competitive Landscape. </a:t>
            </a:r>
            <a:r>
              <a:rPr lang="en-US" sz="1000" dirty="0">
                <a:latin typeface="+mj-lt"/>
              </a:rPr>
              <a:t>Each section delivers bite size knowledge that can be easily leveraged within your own sales collateral.</a:t>
            </a:r>
            <a:endParaRPr lang="en-US" sz="1000" kern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5" y="2766926"/>
            <a:ext cx="5338429" cy="309094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6069792" y="1946861"/>
            <a:ext cx="0" cy="129411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6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71515" y="6331612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294" y="636971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4300" y="68617"/>
            <a:ext cx="6705600" cy="715962"/>
          </a:xfrm>
        </p:spPr>
        <p:txBody>
          <a:bodyPr>
            <a:normAutofit/>
          </a:bodyPr>
          <a:lstStyle/>
          <a:p>
            <a:r>
              <a:rPr lang="en-US" sz="2000" dirty="0"/>
              <a:t>Product: Industry &amp; Category Insights Factsheet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84" name="Rectangle 108"/>
          <p:cNvSpPr txBox="1">
            <a:spLocks noChangeArrowheads="1"/>
          </p:cNvSpPr>
          <p:nvPr/>
        </p:nvSpPr>
        <p:spPr bwMode="gray">
          <a:xfrm>
            <a:off x="242179" y="911009"/>
            <a:ext cx="8651300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Latinum’s category insights factsheet is composed of three different sections - Market Dynamics, Consumer Insights and Competitive Landscape. </a:t>
            </a:r>
            <a:r>
              <a:rPr lang="en-US" sz="1400" dirty="0">
                <a:latin typeface="+mj-lt"/>
              </a:rPr>
              <a:t>Each section delivers bite size knowledge that can be easily leveraged within your own sales collateral.</a:t>
            </a:r>
            <a:endParaRPr lang="en-US" sz="1400" kern="0" dirty="0" smtClean="0">
              <a:solidFill>
                <a:srgbClr val="000000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97156" y="1663895"/>
            <a:ext cx="9001260" cy="4662453"/>
            <a:chOff x="97156" y="1663895"/>
            <a:chExt cx="9001260" cy="4662453"/>
          </a:xfrm>
        </p:grpSpPr>
        <p:pic>
          <p:nvPicPr>
            <p:cNvPr id="79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6270" y="3170306"/>
              <a:ext cx="3093153" cy="1957388"/>
            </a:xfrm>
            <a:prstGeom prst="rect">
              <a:avLst/>
            </a:prstGeom>
            <a:ln>
              <a:noFill/>
            </a:ln>
          </p:spPr>
        </p:pic>
        <p:graphicFrame>
          <p:nvGraphicFramePr>
            <p:cNvPr id="85" name="Chart Placeholder 13"/>
            <p:cNvGraphicFramePr>
              <a:graphicFrameLocks/>
            </p:cNvGraphicFramePr>
            <p:nvPr>
              <p:extLst/>
            </p:nvPr>
          </p:nvGraphicFramePr>
          <p:xfrm>
            <a:off x="1100503" y="2237231"/>
            <a:ext cx="3266246" cy="37236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6" name="TextBox 7"/>
            <p:cNvSpPr txBox="1"/>
            <p:nvPr/>
          </p:nvSpPr>
          <p:spPr>
            <a:xfrm>
              <a:off x="2000778" y="3386283"/>
              <a:ext cx="1442821" cy="65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hangingPunct="0">
                <a:lnSpc>
                  <a:spcPct val="80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500" b="1" dirty="0" smtClean="0">
                  <a:solidFill>
                    <a:srgbClr val="003366"/>
                  </a:solidFill>
                  <a:latin typeface="+mj-lt"/>
                  <a:cs typeface="Arial" charset="0"/>
                </a:rPr>
                <a:t>Category Insight Factsheet</a:t>
              </a:r>
              <a:endParaRPr lang="en-US" sz="1500" b="1" dirty="0">
                <a:solidFill>
                  <a:srgbClr val="003366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7" name="Isosceles Triangle 8"/>
            <p:cNvSpPr/>
            <p:nvPr/>
          </p:nvSpPr>
          <p:spPr>
            <a:xfrm rot="10630343" flipV="1">
              <a:off x="2517434" y="4142344"/>
              <a:ext cx="508240" cy="307101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8" name="Isosceles Triangle 9"/>
            <p:cNvSpPr/>
            <p:nvPr/>
          </p:nvSpPr>
          <p:spPr>
            <a:xfrm rot="3450268" flipV="1">
              <a:off x="3014411" y="3219790"/>
              <a:ext cx="505884" cy="30853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7" name="Isosceles Triangle 10"/>
            <p:cNvSpPr/>
            <p:nvPr/>
          </p:nvSpPr>
          <p:spPr>
            <a:xfrm rot="18037598" flipV="1">
              <a:off x="1942761" y="3215590"/>
              <a:ext cx="505884" cy="308532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1" name="Rectangle 11"/>
            <p:cNvSpPr/>
            <p:nvPr/>
          </p:nvSpPr>
          <p:spPr>
            <a:xfrm>
              <a:off x="242179" y="2013424"/>
              <a:ext cx="1736023" cy="1957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defTabSz="914400"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200" b="1" kern="0" dirty="0" smtClean="0">
                  <a:solidFill>
                    <a:srgbClr val="003366"/>
                  </a:solidFill>
                  <a:latin typeface="+mj-lt"/>
                  <a:cs typeface="Arial" charset="0"/>
                </a:rPr>
                <a:t>1. MARKET DYNAMICS</a:t>
              </a:r>
              <a:endParaRPr lang="en-US" sz="1200" b="1" kern="0" dirty="0">
                <a:solidFill>
                  <a:srgbClr val="003366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2" name="Rectangle 12"/>
            <p:cNvSpPr/>
            <p:nvPr/>
          </p:nvSpPr>
          <p:spPr>
            <a:xfrm>
              <a:off x="1133144" y="2459217"/>
              <a:ext cx="882758" cy="1661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3" name="Rectangle 13"/>
            <p:cNvSpPr/>
            <p:nvPr/>
          </p:nvSpPr>
          <p:spPr>
            <a:xfrm flipH="1">
              <a:off x="3866426" y="2350509"/>
              <a:ext cx="194147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srgbClr val="0070C0"/>
                  </a:solidFill>
                  <a:latin typeface="+mj-lt"/>
                </a:rPr>
                <a:t>2. CONSUMER INSIGHTS</a:t>
              </a:r>
              <a:endParaRPr lang="en-US" sz="1050" b="1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107" name="Rectangle 14"/>
            <p:cNvSpPr/>
            <p:nvPr/>
          </p:nvSpPr>
          <p:spPr>
            <a:xfrm flipH="1">
              <a:off x="3760896" y="2474207"/>
              <a:ext cx="895063" cy="1661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8" name="Rectangle 15"/>
            <p:cNvSpPr/>
            <p:nvPr/>
          </p:nvSpPr>
          <p:spPr>
            <a:xfrm flipV="1">
              <a:off x="896894" y="4810604"/>
              <a:ext cx="868085" cy="1661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09" name="Straight Connector 16"/>
            <p:cNvCxnSpPr/>
            <p:nvPr/>
          </p:nvCxnSpPr>
          <p:spPr>
            <a:xfrm>
              <a:off x="2714246" y="2330659"/>
              <a:ext cx="0" cy="788408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7"/>
            <p:cNvSpPr/>
            <p:nvPr/>
          </p:nvSpPr>
          <p:spPr>
            <a:xfrm flipH="1" flipV="1">
              <a:off x="4048793" y="4774253"/>
              <a:ext cx="1201181" cy="1661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11" name="Straight Connector 18"/>
            <p:cNvCxnSpPr/>
            <p:nvPr/>
          </p:nvCxnSpPr>
          <p:spPr>
            <a:xfrm flipH="1" flipV="1">
              <a:off x="3258006" y="3994366"/>
              <a:ext cx="730046" cy="374054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9"/>
            <p:cNvCxnSpPr/>
            <p:nvPr/>
          </p:nvCxnSpPr>
          <p:spPr>
            <a:xfrm flipH="1">
              <a:off x="1561986" y="3959783"/>
              <a:ext cx="637862" cy="401551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22"/>
            <p:cNvSpPr txBox="1">
              <a:spLocks noChangeArrowheads="1"/>
            </p:cNvSpPr>
            <p:nvPr/>
          </p:nvSpPr>
          <p:spPr bwMode="auto">
            <a:xfrm>
              <a:off x="177800" y="2317792"/>
              <a:ext cx="1561836" cy="1070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Provides analytical insights regarding market dynamics across relevant multicultural segments, including: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C</a:t>
              </a: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ategory </a:t>
              </a:r>
              <a:r>
                <a:rPr lang="en-US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consumer consumption and spend trends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Top-performing </a:t>
              </a: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        brands </a:t>
              </a:r>
              <a:r>
                <a:rPr lang="en-US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with the multicultural </a:t>
              </a: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            segments</a:t>
              </a:r>
              <a:endParaRPr lang="en-US" sz="100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4" name="TextBox 22"/>
            <p:cNvSpPr txBox="1">
              <a:spLocks noChangeArrowheads="1"/>
            </p:cNvSpPr>
            <p:nvPr/>
          </p:nvSpPr>
          <p:spPr bwMode="auto">
            <a:xfrm>
              <a:off x="1375959" y="5255920"/>
              <a:ext cx="2682023" cy="1070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000" dirty="0" smtClean="0">
                  <a:latin typeface="+mj-lt"/>
                </a:rPr>
                <a:t>Uncovers </a:t>
              </a:r>
              <a:r>
                <a:rPr lang="en-US" sz="1000" dirty="0">
                  <a:latin typeface="+mj-lt"/>
                </a:rPr>
                <a:t>the most relevant competitive insights that support your category </a:t>
              </a:r>
              <a:r>
                <a:rPr lang="en-US" sz="1000" dirty="0" smtClean="0">
                  <a:latin typeface="+mj-lt"/>
                </a:rPr>
                <a:t>story via</a:t>
              </a:r>
              <a:r>
                <a:rPr lang="en-US" sz="1000" dirty="0">
                  <a:latin typeface="+mj-lt"/>
                </a:rPr>
                <a:t> Latinum’s proprietary </a:t>
              </a:r>
              <a:r>
                <a:rPr lang="en-US" sz="1000" b="1" i="1" dirty="0">
                  <a:latin typeface="+mj-lt"/>
                </a:rPr>
                <a:t>Case Study Library</a:t>
              </a:r>
              <a:r>
                <a:rPr lang="en-US" sz="1000" dirty="0">
                  <a:latin typeface="+mj-lt"/>
                </a:rPr>
                <a:t> ,</a:t>
              </a:r>
              <a:r>
                <a:rPr lang="en-US" sz="1000" dirty="0" smtClean="0">
                  <a:latin typeface="+mj-lt"/>
                </a:rPr>
                <a:t> such as: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Media channel initiatives (TV/Digital/Print)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Partnerships with celebrities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Promotional campaigns</a:t>
              </a: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endParaRPr lang="en-US" sz="10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endParaRPr lang="en-US" sz="10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marL="173038" lvl="1" indent="-173038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endParaRPr lang="en-US" sz="1000" dirty="0" smtClean="0">
                <a:latin typeface="+mj-lt"/>
              </a:endParaRPr>
            </a:p>
            <a:p>
              <a:pPr marL="0" lvl="1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endParaRPr lang="en-US" sz="1000" dirty="0">
                <a:latin typeface="+mj-lt"/>
              </a:endParaRPr>
            </a:p>
            <a:p>
              <a:pPr marL="0" lvl="1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endParaRPr lang="en-US" sz="10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cxnSp>
          <p:nvCxnSpPr>
            <p:cNvPr id="115" name="Straight Connector 19"/>
            <p:cNvCxnSpPr>
              <a:cxnSpLocks noChangeShapeType="1"/>
            </p:cNvCxnSpPr>
            <p:nvPr/>
          </p:nvCxnSpPr>
          <p:spPr bwMode="gray">
            <a:xfrm>
              <a:off x="1756495" y="2249845"/>
              <a:ext cx="299925" cy="293680"/>
            </a:xfrm>
            <a:prstGeom prst="line">
              <a:avLst/>
            </a:prstGeom>
            <a:noFill/>
            <a:ln w="28575" algn="ctr">
              <a:solidFill>
                <a:srgbClr val="003366"/>
              </a:solidFill>
              <a:round/>
              <a:headEnd/>
              <a:tailEnd/>
            </a:ln>
          </p:spPr>
        </p:cxnSp>
        <p:cxnSp>
          <p:nvCxnSpPr>
            <p:cNvPr id="116" name="Straight Connector 18"/>
            <p:cNvCxnSpPr>
              <a:cxnSpLocks noChangeShapeType="1"/>
            </p:cNvCxnSpPr>
            <p:nvPr/>
          </p:nvCxnSpPr>
          <p:spPr bwMode="gray">
            <a:xfrm>
              <a:off x="203591" y="2249845"/>
              <a:ext cx="1697330" cy="0"/>
            </a:xfrm>
            <a:prstGeom prst="line">
              <a:avLst/>
            </a:prstGeom>
            <a:noFill/>
            <a:ln w="28575" algn="ctr">
              <a:solidFill>
                <a:srgbClr val="003366"/>
              </a:solidFill>
              <a:round/>
              <a:headEnd/>
              <a:tailEnd/>
            </a:ln>
          </p:spPr>
        </p:cxnSp>
        <p:cxnSp>
          <p:nvCxnSpPr>
            <p:cNvPr id="117" name="Straight Connector 19"/>
            <p:cNvCxnSpPr>
              <a:cxnSpLocks noChangeShapeType="1"/>
            </p:cNvCxnSpPr>
            <p:nvPr/>
          </p:nvCxnSpPr>
          <p:spPr bwMode="gray">
            <a:xfrm flipH="1">
              <a:off x="3758983" y="2579127"/>
              <a:ext cx="246219" cy="241778"/>
            </a:xfrm>
            <a:prstGeom prst="line">
              <a:avLst/>
            </a:prstGeom>
            <a:noFill/>
            <a:ln w="28575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8" name="Straight Connector 18"/>
            <p:cNvCxnSpPr>
              <a:cxnSpLocks noChangeShapeType="1"/>
            </p:cNvCxnSpPr>
            <p:nvPr/>
          </p:nvCxnSpPr>
          <p:spPr bwMode="gray">
            <a:xfrm>
              <a:off x="3799733" y="2579127"/>
              <a:ext cx="1842784" cy="0"/>
            </a:xfrm>
            <a:prstGeom prst="line">
              <a:avLst/>
            </a:prstGeom>
            <a:noFill/>
            <a:ln w="28575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9" name="Straight Connector 18"/>
            <p:cNvCxnSpPr>
              <a:cxnSpLocks noChangeShapeType="1"/>
            </p:cNvCxnSpPr>
            <p:nvPr/>
          </p:nvCxnSpPr>
          <p:spPr bwMode="gray">
            <a:xfrm>
              <a:off x="1375959" y="5184224"/>
              <a:ext cx="2682023" cy="0"/>
            </a:xfrm>
            <a:prstGeom prst="line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20" name="Rectangle 27"/>
            <p:cNvSpPr/>
            <p:nvPr/>
          </p:nvSpPr>
          <p:spPr>
            <a:xfrm>
              <a:off x="1726603" y="4973554"/>
              <a:ext cx="2193385" cy="1957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defTabSz="914400"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200" b="1" kern="0" dirty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charset="0"/>
                </a:rPr>
                <a:t>3</a:t>
              </a:r>
              <a:r>
                <a:rPr lang="en-US" sz="1200" b="1" kern="0" dirty="0" smtClean="0">
                  <a:solidFill>
                    <a:schemeClr val="bg1">
                      <a:lumMod val="50000"/>
                    </a:schemeClr>
                  </a:solidFill>
                  <a:latin typeface="+mj-lt"/>
                  <a:cs typeface="Arial" charset="0"/>
                </a:rPr>
                <a:t>. COMPETITIVE LANDSCAPE</a:t>
              </a:r>
              <a:endParaRPr lang="en-US" sz="1200" b="1" kern="0" dirty="0">
                <a:solidFill>
                  <a:schemeClr val="bg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  <p:cxnSp>
          <p:nvCxnSpPr>
            <p:cNvPr id="121" name="Straight Connector 19"/>
            <p:cNvCxnSpPr>
              <a:cxnSpLocks noChangeShapeType="1"/>
            </p:cNvCxnSpPr>
            <p:nvPr/>
          </p:nvCxnSpPr>
          <p:spPr bwMode="gray">
            <a:xfrm flipH="1" flipV="1">
              <a:off x="3458538" y="4814914"/>
              <a:ext cx="375971" cy="361614"/>
            </a:xfrm>
            <a:prstGeom prst="line">
              <a:avLst/>
            </a:prstGeom>
            <a:noFill/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22" name="Oval 29"/>
            <p:cNvSpPr/>
            <p:nvPr/>
          </p:nvSpPr>
          <p:spPr>
            <a:xfrm>
              <a:off x="1756495" y="3074846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123" name="Oval 30"/>
            <p:cNvSpPr/>
            <p:nvPr/>
          </p:nvSpPr>
          <p:spPr>
            <a:xfrm>
              <a:off x="3407444" y="3046799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+mj-lt"/>
                  <a:cs typeface="Arial" pitchFamily="34" charset="0"/>
                </a:rPr>
                <a:t>2</a:t>
              </a:r>
              <a:endParaRPr lang="en-US" sz="18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24" name="Oval 32"/>
            <p:cNvSpPr/>
            <p:nvPr/>
          </p:nvSpPr>
          <p:spPr>
            <a:xfrm>
              <a:off x="2612248" y="4447506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+mj-lt"/>
                  <a:cs typeface="Arial" pitchFamily="34" charset="0"/>
                </a:rPr>
                <a:t>3</a:t>
              </a:r>
              <a:endParaRPr lang="en-US" sz="1800" b="1" dirty="0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125" name="Group 33"/>
            <p:cNvGrpSpPr/>
            <p:nvPr/>
          </p:nvGrpSpPr>
          <p:grpSpPr>
            <a:xfrm>
              <a:off x="6311209" y="2775313"/>
              <a:ext cx="2302664" cy="276999"/>
              <a:chOff x="6463811" y="3040398"/>
              <a:chExt cx="2302664" cy="276999"/>
            </a:xfrm>
          </p:grpSpPr>
          <p:sp>
            <p:nvSpPr>
              <p:cNvPr id="126" name="Rectangle 41"/>
              <p:cNvSpPr/>
              <p:nvPr/>
            </p:nvSpPr>
            <p:spPr>
              <a:xfrm>
                <a:off x="6463811" y="3040398"/>
                <a:ext cx="230266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kern="0" dirty="0" smtClean="0">
                    <a:solidFill>
                      <a:srgbClr val="FF0000"/>
                    </a:solidFill>
                    <a:latin typeface="+mj-lt"/>
                  </a:rPr>
                  <a:t>Example for Illustrative Purposes</a:t>
                </a:r>
                <a:endParaRPr 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127" name="Straight Connector 42"/>
              <p:cNvCxnSpPr/>
              <p:nvPr/>
            </p:nvCxnSpPr>
            <p:spPr>
              <a:xfrm flipH="1">
                <a:off x="6597133" y="3064119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43"/>
              <p:cNvCxnSpPr/>
              <p:nvPr/>
            </p:nvCxnSpPr>
            <p:spPr>
              <a:xfrm flipH="1">
                <a:off x="6597133" y="3291469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22"/>
            <p:cNvSpPr txBox="1">
              <a:spLocks noChangeArrowheads="1"/>
            </p:cNvSpPr>
            <p:nvPr/>
          </p:nvSpPr>
          <p:spPr bwMode="auto">
            <a:xfrm>
              <a:off x="4042422" y="2647992"/>
              <a:ext cx="1578378" cy="1070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000" dirty="0" smtClean="0">
                  <a:latin typeface="+mj-lt"/>
                </a:rPr>
                <a:t>Leverages Latinum’s</a:t>
              </a:r>
              <a:r>
                <a:rPr lang="en-US" sz="1000" dirty="0">
                  <a:latin typeface="+mj-lt"/>
                </a:rPr>
                <a:t> </a:t>
              </a:r>
              <a:r>
                <a:rPr lang="en-US" sz="1000" dirty="0" smtClean="0">
                  <a:latin typeface="+mj-lt"/>
                </a:rPr>
                <a:t>on-going </a:t>
              </a:r>
              <a:r>
                <a:rPr lang="en-US" sz="1000" dirty="0">
                  <a:latin typeface="+mj-lt"/>
                </a:rPr>
                <a:t>stream </a:t>
              </a:r>
              <a:r>
                <a:rPr lang="en-US" sz="1000" dirty="0" smtClean="0">
                  <a:latin typeface="+mj-lt"/>
                </a:rPr>
                <a:t>of research </a:t>
              </a:r>
              <a:r>
                <a:rPr lang="en-US" sz="1000" dirty="0">
                  <a:latin typeface="+mj-lt"/>
                </a:rPr>
                <a:t>insights </a:t>
              </a:r>
              <a:r>
                <a:rPr lang="en-US" sz="1000" dirty="0" smtClean="0">
                  <a:latin typeface="+mj-lt"/>
                </a:rPr>
                <a:t>to provide a better understanding of current consumer trends. For relevant multicultural segments, these insights span across:</a:t>
              </a:r>
              <a:endParaRPr lang="en-US" sz="10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marL="111125" lvl="1" indent="-111125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Acculturation levels</a:t>
              </a:r>
            </a:p>
            <a:p>
              <a:pPr marL="111125" lvl="1" indent="-111125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Particular segments (millennials, moms, etc.)</a:t>
              </a:r>
            </a:p>
          </p:txBody>
        </p:sp>
        <p:sp>
          <p:nvSpPr>
            <p:cNvPr id="130" name="Pentagon 35"/>
            <p:cNvSpPr/>
            <p:nvPr/>
          </p:nvSpPr>
          <p:spPr>
            <a:xfrm>
              <a:off x="5595331" y="1673960"/>
              <a:ext cx="3503085" cy="291567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+mj-lt"/>
                  <a:cs typeface="Arial" pitchFamily="34" charset="0"/>
                </a:rPr>
                <a:t>Deliverable</a:t>
              </a:r>
            </a:p>
          </p:txBody>
        </p:sp>
        <p:sp>
          <p:nvSpPr>
            <p:cNvPr id="131" name="Pentagon 36"/>
            <p:cNvSpPr/>
            <p:nvPr/>
          </p:nvSpPr>
          <p:spPr>
            <a:xfrm>
              <a:off x="97156" y="1663895"/>
              <a:ext cx="5813202" cy="30775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+mj-lt"/>
                  <a:cs typeface="Arial" pitchFamily="34" charset="0"/>
                </a:rPr>
                <a:t>Category Factsheet Sections</a:t>
              </a:r>
            </a:p>
          </p:txBody>
        </p:sp>
        <p:sp>
          <p:nvSpPr>
            <p:cNvPr id="132" name="Rectangle 37"/>
            <p:cNvSpPr/>
            <p:nvPr/>
          </p:nvSpPr>
          <p:spPr>
            <a:xfrm>
              <a:off x="118725" y="1965528"/>
              <a:ext cx="5639770" cy="426280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33" name="Rectangle 38"/>
            <p:cNvSpPr/>
            <p:nvPr/>
          </p:nvSpPr>
          <p:spPr>
            <a:xfrm>
              <a:off x="5749606" y="1965527"/>
              <a:ext cx="3348810" cy="426280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34" name="TextBox 22"/>
            <p:cNvSpPr txBox="1">
              <a:spLocks noChangeArrowheads="1"/>
            </p:cNvSpPr>
            <p:nvPr/>
          </p:nvSpPr>
          <p:spPr bwMode="auto">
            <a:xfrm>
              <a:off x="5969953" y="2088303"/>
              <a:ext cx="2998682" cy="648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200" dirty="0" smtClean="0">
                  <a:latin typeface="+mj-lt"/>
                </a:rPr>
                <a:t>Category factsheet sections are summarized in a concise, one-page document as demonstrated below.  </a:t>
              </a:r>
              <a:endParaRPr lang="en-US" sz="12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6" name="Rectangle 40"/>
            <p:cNvSpPr/>
            <p:nvPr/>
          </p:nvSpPr>
          <p:spPr>
            <a:xfrm>
              <a:off x="5809733" y="5358391"/>
              <a:ext cx="253710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200" dirty="0" smtClean="0">
                  <a:latin typeface="+mj-lt"/>
                </a:rPr>
                <a:t>* See Appendix for large scale version</a:t>
              </a:r>
              <a:endParaRPr lang="en-US" sz="120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5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9029700" cy="71596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Product: Industry &amp; Category Insights </a:t>
            </a:r>
            <a:r>
              <a:rPr lang="en-US" sz="2000" dirty="0" smtClean="0"/>
              <a:t>Factsheet</a:t>
            </a:r>
            <a:br>
              <a:rPr lang="en-US" sz="2000" dirty="0" smtClean="0"/>
            </a:br>
            <a:r>
              <a:rPr lang="en-US" sz="2000" dirty="0" smtClean="0"/>
              <a:t>Case Study</a:t>
            </a:r>
            <a:r>
              <a:rPr lang="en-US" sz="2000" dirty="0"/>
              <a:t> </a:t>
            </a:r>
            <a:r>
              <a:rPr lang="en-US" sz="2000" dirty="0" smtClean="0"/>
              <a:t>– Cereal Category Factsheet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6493" y="762001"/>
            <a:ext cx="8801100" cy="366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 defTabSz="1097280">
              <a:spcAft>
                <a:spcPts val="600"/>
              </a:spcAft>
              <a:buClr>
                <a:srgbClr val="0070C0"/>
              </a:buClr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Latinum recently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developed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1600" dirty="0" smtClean="0">
                <a:solidFill>
                  <a:srgbClr val="000000"/>
                </a:solidFill>
                <a:latin typeface="+mj-lt"/>
              </a:rPr>
              <a:t>cereal category fact sheet to help clients understand multicultural insights: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481" t="11137" r="9600" b="5520"/>
          <a:stretch/>
        </p:blipFill>
        <p:spPr>
          <a:xfrm>
            <a:off x="0" y="724280"/>
            <a:ext cx="9144000" cy="61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207" y="3425374"/>
            <a:ext cx="7638166" cy="1465264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latin typeface="+mj-lt"/>
              </a:rPr>
              <a:t>Product Methodology and Sales Overviews</a:t>
            </a:r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201" t="33669" r="11086" b="54445"/>
          <a:stretch/>
        </p:blipFill>
        <p:spPr>
          <a:xfrm>
            <a:off x="3880493" y="143501"/>
            <a:ext cx="5173523" cy="526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6314" t="33669" r="50363" b="55102"/>
          <a:stretch/>
        </p:blipFill>
        <p:spPr>
          <a:xfrm>
            <a:off x="3220872" y="4074301"/>
            <a:ext cx="2747585" cy="13024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03174" y="143501"/>
            <a:ext cx="1052454" cy="52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8645200" cy="715962"/>
          </a:xfrm>
        </p:spPr>
        <p:txBody>
          <a:bodyPr>
            <a:normAutofit/>
          </a:bodyPr>
          <a:lstStyle/>
          <a:p>
            <a:r>
              <a:rPr lang="en-US" sz="2000" dirty="0"/>
              <a:t>Consulting is on a journey to “productize” what we do in order to better define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800578" y="1888719"/>
            <a:ext cx="5892120" cy="343616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122237" indent="0">
              <a:buClr>
                <a:srgbClr val="0070C0"/>
              </a:buClr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+mj-lt"/>
              </a:rPr>
              <a:t>Product Menu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- Make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it clearer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internally and externally what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services we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offer with clear </a:t>
            </a:r>
            <a:r>
              <a:rPr lang="en-US" sz="1800" u="sng" dirty="0" smtClean="0">
                <a:solidFill>
                  <a:schemeClr val="tx1"/>
                </a:solidFill>
                <a:latin typeface="+mj-lt"/>
              </a:rPr>
              <a:t>product methodologies and sales overviews</a:t>
            </a:r>
            <a:endParaRPr lang="en-US" sz="1800" u="sng" dirty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122237" indent="0">
              <a:buClr>
                <a:srgbClr val="0070C0"/>
              </a:buClr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+mj-lt"/>
              </a:rPr>
              <a:t>Project Planning and Rate Cards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– Internal perspective on Pricing, Hours, and more detailed methodology to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more consistently deliver a profitable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margin</a:t>
            </a:r>
          </a:p>
          <a:p>
            <a:pPr marL="122237" indent="0">
              <a:buClr>
                <a:srgbClr val="0070C0"/>
              </a:buClr>
              <a:buNone/>
            </a:pPr>
            <a:endParaRPr lang="en-US" sz="20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818174" y="2220837"/>
            <a:ext cx="0" cy="887506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22657" y="4144210"/>
            <a:ext cx="0" cy="976257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Consumer Segmentation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95180"/>
            <a:ext cx="4702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A MEMBER wants to </a:t>
            </a:r>
            <a:r>
              <a:rPr lang="en-US" sz="1200" kern="0" dirty="0">
                <a:solidFill>
                  <a:schemeClr val="bg1"/>
                </a:solidFill>
                <a:latin typeface="+mj-lt"/>
              </a:rPr>
              <a:t>subdivide a market into discrete customer groups that share similar characteristics.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Consumer Segmentation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Gives MEMBER a clear perspective of the key consumer groups and which ones have the highest market penetration and sales potential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 clear profile of the consumer’s behaviors, attitudes, media habits, and interests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an activation strategy for targeting specific personas/segments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030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73290" y="2078320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50140" y="19509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08"/>
          <p:cNvSpPr txBox="1">
            <a:spLocks noChangeArrowheads="1"/>
          </p:cNvSpPr>
          <p:nvPr/>
        </p:nvSpPr>
        <p:spPr bwMode="gray">
          <a:xfrm>
            <a:off x="665270" y="2094546"/>
            <a:ext cx="5394648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100" kern="0" dirty="0">
                <a:solidFill>
                  <a:srgbClr val="000000"/>
                </a:solidFill>
                <a:latin typeface="+mj-lt"/>
              </a:rPr>
              <a:t>Our Consumer Segmentation will allow </a:t>
            </a:r>
            <a:r>
              <a:rPr lang="en-US" sz="110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100" kern="0" dirty="0">
                <a:solidFill>
                  <a:srgbClr val="000000"/>
                </a:solidFill>
                <a:latin typeface="+mj-lt"/>
              </a:rPr>
              <a:t> to understand key differences between multicultural segments and develop activation strategies based on segment personas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. Our approach </a:t>
            </a:r>
            <a:r>
              <a:rPr lang="en-US" sz="1100" kern="0" dirty="0">
                <a:solidFill>
                  <a:srgbClr val="000000"/>
                </a:solidFill>
                <a:latin typeface="+mj-lt"/>
              </a:rPr>
              <a:t>encompasses three phases:</a:t>
            </a:r>
            <a:endParaRPr lang="en-US" sz="11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6" y="2875546"/>
            <a:ext cx="5241835" cy="31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71515" y="6331612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294" y="636971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Calibri"/>
            </a:endParaRPr>
          </a:p>
        </p:txBody>
      </p:sp>
      <p:sp>
        <p:nvSpPr>
          <p:cNvPr id="31" name="Rectangle 108"/>
          <p:cNvSpPr txBox="1">
            <a:spLocks noChangeArrowheads="1"/>
          </p:cNvSpPr>
          <p:nvPr/>
        </p:nvSpPr>
        <p:spPr bwMode="gray">
          <a:xfrm>
            <a:off x="309011" y="812010"/>
            <a:ext cx="8525979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Our Consumer Segmentation will allow </a:t>
            </a:r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 to understand key differences between multicultural segments and develop activation strategies based on segment personas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. Our approach 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encompasses three phases: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4299" y="46039"/>
            <a:ext cx="7957215" cy="715962"/>
          </a:xfrm>
        </p:spPr>
        <p:txBody>
          <a:bodyPr>
            <a:normAutofit/>
          </a:bodyPr>
          <a:lstStyle/>
          <a:p>
            <a:r>
              <a:rPr lang="en-US" sz="2000" dirty="0"/>
              <a:t>Product: Consumer Segmentation </a:t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grpSp>
        <p:nvGrpSpPr>
          <p:cNvPr id="19" name="Group 1"/>
          <p:cNvGrpSpPr/>
          <p:nvPr/>
        </p:nvGrpSpPr>
        <p:grpSpPr>
          <a:xfrm>
            <a:off x="296778" y="1387015"/>
            <a:ext cx="6043060" cy="5177527"/>
            <a:chOff x="296778" y="1387015"/>
            <a:chExt cx="6043060" cy="5177527"/>
          </a:xfrm>
        </p:grpSpPr>
        <p:cxnSp>
          <p:nvCxnSpPr>
            <p:cNvPr id="85" name="Straight Connector 2"/>
            <p:cNvCxnSpPr/>
            <p:nvPr/>
          </p:nvCxnSpPr>
          <p:spPr>
            <a:xfrm>
              <a:off x="296778" y="4653620"/>
              <a:ext cx="6035040" cy="0"/>
            </a:xfrm>
            <a:prstGeom prst="line">
              <a:avLst/>
            </a:prstGeom>
            <a:noFill/>
            <a:ln w="3810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  <p:cxnSp>
          <p:nvCxnSpPr>
            <p:cNvPr id="86" name="Straight Connector 5"/>
            <p:cNvCxnSpPr/>
            <p:nvPr/>
          </p:nvCxnSpPr>
          <p:spPr>
            <a:xfrm>
              <a:off x="304798" y="2968452"/>
              <a:ext cx="6035040" cy="0"/>
            </a:xfrm>
            <a:prstGeom prst="line">
              <a:avLst/>
            </a:prstGeom>
            <a:noFill/>
            <a:ln w="38100" cap="flat" cmpd="sng" algn="ctr">
              <a:solidFill>
                <a:srgbClr val="5B9BD5"/>
              </a:solidFill>
              <a:prstDash val="dash"/>
              <a:miter lim="800000"/>
            </a:ln>
            <a:effectLst/>
          </p:spPr>
        </p:cxnSp>
        <p:sp>
          <p:nvSpPr>
            <p:cNvPr id="87" name="AutoShape 3"/>
            <p:cNvSpPr>
              <a:spLocks noChangeArrowheads="1"/>
            </p:cNvSpPr>
            <p:nvPr/>
          </p:nvSpPr>
          <p:spPr bwMode="auto">
            <a:xfrm rot="5400000">
              <a:off x="263740" y="1449692"/>
              <a:ext cx="1371600" cy="1280160"/>
            </a:xfrm>
            <a:prstGeom prst="chevron">
              <a:avLst>
                <a:gd name="adj" fmla="val 25000"/>
              </a:avLst>
            </a:prstGeom>
            <a:solidFill>
              <a:srgbClr val="00A1DE"/>
            </a:solidFill>
            <a:ln w="6350" algn="ctr">
              <a:noFill/>
              <a:miter lim="800000"/>
              <a:headEnd/>
              <a:tailEnd/>
            </a:ln>
          </p:spPr>
          <p:txBody>
            <a:bodyPr rot="10800000" vert="eaVert" lIns="88900" tIns="88900" rIns="88900" bIns="889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+mj-lt"/>
                  <a:ea typeface="ＭＳ Ｐゴシック" pitchFamily="50" charset="-128"/>
                </a:rPr>
                <a:t>Qualitative Exploration 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itchFamily="50" charset="-128"/>
              </a:endParaRPr>
            </a:p>
          </p:txBody>
        </p:sp>
        <p:sp>
          <p:nvSpPr>
            <p:cNvPr id="88" name="AutoShape 4"/>
            <p:cNvSpPr>
              <a:spLocks noChangeArrowheads="1"/>
            </p:cNvSpPr>
            <p:nvPr/>
          </p:nvSpPr>
          <p:spPr bwMode="auto">
            <a:xfrm rot="5400000">
              <a:off x="263740" y="3207052"/>
              <a:ext cx="1371600" cy="1280160"/>
            </a:xfrm>
            <a:prstGeom prst="chevron">
              <a:avLst>
                <a:gd name="adj" fmla="val 25000"/>
              </a:avLst>
            </a:prstGeom>
            <a:solidFill>
              <a:srgbClr val="00A1DE"/>
            </a:solidFill>
            <a:ln w="6350" algn="ctr">
              <a:noFill/>
              <a:miter lim="800000"/>
              <a:headEnd/>
              <a:tailEnd/>
            </a:ln>
          </p:spPr>
          <p:txBody>
            <a:bodyPr rot="10800000" vert="eaVert" lIns="88900" tIns="88900" rIns="88900" bIns="889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ＭＳ Ｐゴシック" pitchFamily="50" charset="-128"/>
                </a:rPr>
                <a:t>Quantitative</a:t>
              </a:r>
              <a:r>
                <a:rPr kumimoji="0" lang="en-US" sz="1400" b="1" i="0" u="none" strike="noStrike" kern="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ＭＳ Ｐゴシック" pitchFamily="50" charset="-128"/>
                </a:rPr>
                <a:t> Survey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itchFamily="50" charset="-128"/>
              </a:endParaRPr>
            </a:p>
          </p:txBody>
        </p:sp>
        <p:sp>
          <p:nvSpPr>
            <p:cNvPr id="97" name="AutoShape 5"/>
            <p:cNvSpPr>
              <a:spLocks noChangeArrowheads="1"/>
            </p:cNvSpPr>
            <p:nvPr/>
          </p:nvSpPr>
          <p:spPr bwMode="auto">
            <a:xfrm rot="5400000">
              <a:off x="263740" y="4820028"/>
              <a:ext cx="1371600" cy="1280160"/>
            </a:xfrm>
            <a:prstGeom prst="chevron">
              <a:avLst>
                <a:gd name="adj" fmla="val 25000"/>
              </a:avLst>
            </a:prstGeom>
            <a:solidFill>
              <a:srgbClr val="00A1DE"/>
            </a:solidFill>
            <a:ln w="6350" algn="ctr">
              <a:noFill/>
              <a:miter lim="800000"/>
              <a:headEnd/>
              <a:tailEnd/>
            </a:ln>
          </p:spPr>
          <p:txBody>
            <a:bodyPr rot="10800000" vert="eaVert" lIns="88900" tIns="88900" rIns="88900" bIns="889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ＭＳ Ｐゴシック" pitchFamily="50" charset="-128"/>
                </a:rPr>
                <a:t>Segmentation Analysis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ＭＳ Ｐゴシック" pitchFamily="50" charset="-128"/>
              </a:endParaRPr>
            </a:p>
          </p:txBody>
        </p:sp>
        <p:sp>
          <p:nvSpPr>
            <p:cNvPr id="101" name="Text Placeholder 5"/>
            <p:cNvSpPr txBox="1">
              <a:spLocks/>
            </p:cNvSpPr>
            <p:nvPr/>
          </p:nvSpPr>
          <p:spPr>
            <a:xfrm>
              <a:off x="1650322" y="1387015"/>
              <a:ext cx="4681496" cy="14055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600"/>
                </a:spcAft>
              </a:pP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The goal of the upfront qualitative exploration is to establish the scope of inquiry.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These are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questions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around needs, wants, attitudes, and behaviors. The qualitative exploration will be conducted:</a:t>
              </a: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T</a:t>
              </a: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hrough in-field ethnographies, intercept interviews, online triads, focus groups, or any combination</a:t>
              </a: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In key markets of interest (at least 2 to 3 markets to ensure we account for geographical differences)</a:t>
              </a: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By in-culture bilingual moderators (wherever necessary) </a:t>
              </a:r>
              <a:endParaRPr lang="en-US" sz="1000" i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2" name="Text Placeholder 5"/>
            <p:cNvSpPr txBox="1">
              <a:spLocks/>
            </p:cNvSpPr>
            <p:nvPr/>
          </p:nvSpPr>
          <p:spPr>
            <a:xfrm>
              <a:off x="1650322" y="3131929"/>
              <a:ext cx="4681496" cy="12618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600"/>
                </a:spcAft>
              </a:pP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After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reviewing findings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from the qualitative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exploration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and other Latinum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syndicated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research, Latinum will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work with </a:t>
              </a:r>
              <a:r>
                <a:rPr lang="en-US" sz="1050" b="1" dirty="0" smtClean="0">
                  <a:solidFill>
                    <a:schemeClr val="tx1"/>
                  </a:solidFill>
                  <a:latin typeface="+mj-lt"/>
                </a:rPr>
                <a:t>MEMBER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 to formulate the quantitative survey questionnaire that will answer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the following core research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questions:</a:t>
              </a:r>
              <a:endParaRPr lang="en-US" sz="1050" dirty="0">
                <a:solidFill>
                  <a:schemeClr val="tx1"/>
                </a:solidFill>
                <a:latin typeface="+mj-lt"/>
              </a:endParaRP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What are their passions, interests, fears, values, and needs?</a:t>
              </a: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What are the motivations and barriers to use (or increased use) in relevant categories?</a:t>
              </a:r>
            </a:p>
            <a:p>
              <a:pPr marL="228600" lvl="1" indent="-90488">
                <a:spcBef>
                  <a:spcPts val="0"/>
                </a:spcBef>
                <a:spcAft>
                  <a:spcPts val="100"/>
                </a:spcAft>
              </a:pP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How do the psychographic attitudes differ by demographic dimensions? </a:t>
              </a:r>
              <a:endParaRPr lang="en-US" sz="1000" i="1" dirty="0">
                <a:solidFill>
                  <a:schemeClr val="tx1"/>
                </a:solidFill>
                <a:latin typeface="+mj-lt"/>
              </a:endParaRPr>
            </a:p>
            <a:p>
              <a:pPr marL="2880">
                <a:spcBef>
                  <a:spcPts val="300"/>
                </a:spcBef>
              </a:pP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Survey will include a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sample size of at least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n=1000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across relevant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dimensions.</a:t>
              </a:r>
              <a:endParaRPr 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3" name="Text Placeholder 5"/>
            <p:cNvSpPr txBox="1">
              <a:spLocks/>
            </p:cNvSpPr>
            <p:nvPr/>
          </p:nvSpPr>
          <p:spPr>
            <a:xfrm>
              <a:off x="1650322" y="4774308"/>
              <a:ext cx="4681496" cy="17902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Using the data from the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quantitative survey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, the next step will be to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identify  </a:t>
              </a:r>
              <a:r>
                <a:rPr lang="en-US" sz="1050" dirty="0">
                  <a:solidFill>
                    <a:schemeClr val="tx1"/>
                  </a:solidFill>
                  <a:latin typeface="+mj-lt"/>
                </a:rPr>
                <a:t>segments from questions around attitudes, opinions, values, and interest. The segmentation analysis will take place in 2 </a:t>
              </a:r>
              <a:r>
                <a:rPr lang="en-US" sz="1050" dirty="0" smtClean="0">
                  <a:solidFill>
                    <a:schemeClr val="tx1"/>
                  </a:solidFill>
                  <a:latin typeface="+mj-lt"/>
                </a:rPr>
                <a:t>parts:</a:t>
              </a:r>
            </a:p>
            <a:p>
              <a:pPr marL="228600" lvl="2" indent="-90488">
                <a:buFont typeface="Arial" panose="020B0604020202020204" pitchFamily="34" charset="0"/>
                <a:buChar char="•"/>
              </a:pPr>
              <a:r>
                <a:rPr lang="en-US" sz="1000" b="1" i="1" dirty="0">
                  <a:solidFill>
                    <a:schemeClr val="tx1"/>
                  </a:solidFill>
                  <a:latin typeface="+mj-lt"/>
                </a:rPr>
                <a:t>Factor Analysis / PCA </a:t>
              </a: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– The </a:t>
              </a: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factor analysis </a:t>
              </a: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will reduce the variables/questions into key attitudinal </a:t>
              </a: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themes/dimensions.</a:t>
              </a:r>
              <a:endParaRPr lang="en-US" sz="1000" i="1" dirty="0">
                <a:solidFill>
                  <a:schemeClr val="tx1"/>
                </a:solidFill>
                <a:latin typeface="+mj-lt"/>
              </a:endParaRPr>
            </a:p>
            <a:p>
              <a:pPr marL="228600" lvl="2" indent="-90488">
                <a:buFont typeface="Arial" panose="020B0604020202020204" pitchFamily="34" charset="0"/>
                <a:buChar char="•"/>
              </a:pPr>
              <a:r>
                <a:rPr lang="en-US" sz="1000" b="1" i="1" dirty="0">
                  <a:solidFill>
                    <a:schemeClr val="tx1"/>
                  </a:solidFill>
                  <a:latin typeface="+mj-lt"/>
                </a:rPr>
                <a:t>Cluster Analysis </a:t>
              </a: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– Next a segment clustering will be conducted on all the respondents, using individual scores on the key themes from the </a:t>
              </a: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factor analysis. </a:t>
              </a: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This will yield robust clusters that will determine the segments. </a:t>
              </a:r>
              <a:endParaRPr lang="en-US" sz="1000" i="1" dirty="0" smtClean="0">
                <a:solidFill>
                  <a:schemeClr val="tx1"/>
                </a:solidFill>
                <a:latin typeface="+mj-lt"/>
              </a:endParaRPr>
            </a:p>
            <a:p>
              <a:pPr marL="228600" lvl="2" indent="-90488">
                <a:buFont typeface="Arial" panose="020B0604020202020204" pitchFamily="34" charset="0"/>
                <a:buChar char="•"/>
              </a:pPr>
              <a:r>
                <a:rPr lang="en-US" sz="1000" b="1" i="1" dirty="0" smtClean="0">
                  <a:solidFill>
                    <a:schemeClr val="tx1"/>
                  </a:solidFill>
                  <a:latin typeface="+mj-lt"/>
                </a:rPr>
                <a:t>Activation Strategy </a:t>
              </a:r>
              <a:r>
                <a:rPr lang="en-US" sz="1000" i="1" dirty="0" smtClean="0">
                  <a:solidFill>
                    <a:schemeClr val="tx1"/>
                  </a:solidFill>
                  <a:latin typeface="+mj-lt"/>
                </a:rPr>
                <a:t>– Develop a strategy for </a:t>
              </a:r>
              <a:r>
                <a:rPr lang="en-US" sz="1000" i="1" dirty="0">
                  <a:solidFill>
                    <a:schemeClr val="tx1"/>
                  </a:solidFill>
                  <a:latin typeface="+mj-lt"/>
                </a:rPr>
                <a:t>targeting specific personas/segments</a:t>
              </a:r>
            </a:p>
            <a:p>
              <a:pPr marL="228600" lvl="2" indent="-90488">
                <a:buFont typeface="Arial" panose="020B0604020202020204" pitchFamily="34" charset="0"/>
                <a:buChar char="•"/>
              </a:pPr>
              <a:endParaRPr lang="en-US" sz="1100" i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8" name="Group 26"/>
          <p:cNvGrpSpPr/>
          <p:nvPr/>
        </p:nvGrpSpPr>
        <p:grpSpPr>
          <a:xfrm>
            <a:off x="6399998" y="1494400"/>
            <a:ext cx="2560320" cy="4480560"/>
            <a:chOff x="6339838" y="1494400"/>
            <a:chExt cx="2560320" cy="4480560"/>
          </a:xfrm>
        </p:grpSpPr>
        <p:sp>
          <p:nvSpPr>
            <p:cNvPr id="117" name="Rectangle 27"/>
            <p:cNvSpPr/>
            <p:nvPr/>
          </p:nvSpPr>
          <p:spPr>
            <a:xfrm>
              <a:off x="6339838" y="1494400"/>
              <a:ext cx="2560320" cy="44805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+mj-lt"/>
                <a:cs typeface="Arial" pitchFamily="34" charset="0"/>
              </a:endParaRPr>
            </a:p>
          </p:txBody>
        </p:sp>
        <p:pic>
          <p:nvPicPr>
            <p:cNvPr id="14" name="Picture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4764" y="3243061"/>
              <a:ext cx="2286000" cy="1236025"/>
            </a:xfrm>
            <a:prstGeom prst="rect">
              <a:avLst/>
            </a:prstGeom>
          </p:spPr>
        </p:pic>
        <p:pic>
          <p:nvPicPr>
            <p:cNvPr id="15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4764" y="4480967"/>
              <a:ext cx="2286000" cy="1306285"/>
            </a:xfrm>
            <a:prstGeom prst="rect">
              <a:avLst/>
            </a:prstGeom>
          </p:spPr>
        </p:pic>
        <p:pic>
          <p:nvPicPr>
            <p:cNvPr id="17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4764" y="1918486"/>
              <a:ext cx="2286000" cy="1322694"/>
            </a:xfrm>
            <a:prstGeom prst="rect">
              <a:avLst/>
            </a:prstGeom>
          </p:spPr>
        </p:pic>
        <p:sp>
          <p:nvSpPr>
            <p:cNvPr id="122" name="TextBox 33"/>
            <p:cNvSpPr txBox="1"/>
            <p:nvPr/>
          </p:nvSpPr>
          <p:spPr>
            <a:xfrm>
              <a:off x="6573840" y="1594802"/>
              <a:ext cx="21078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/>
              <a:r>
                <a:rPr lang="en-US" sz="1100" dirty="0">
                  <a:solidFill>
                    <a:srgbClr val="FF0000"/>
                  </a:solidFill>
                  <a:latin typeface="+mj-lt"/>
                </a:rPr>
                <a:t>Examples for Illustrative Purposes</a:t>
              </a:r>
            </a:p>
          </p:txBody>
        </p:sp>
        <p:cxnSp>
          <p:nvCxnSpPr>
            <p:cNvPr id="123" name="Straight Connector 34"/>
            <p:cNvCxnSpPr/>
            <p:nvPr/>
          </p:nvCxnSpPr>
          <p:spPr>
            <a:xfrm>
              <a:off x="6666978" y="1632572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35"/>
            <p:cNvCxnSpPr/>
            <p:nvPr/>
          </p:nvCxnSpPr>
          <p:spPr>
            <a:xfrm>
              <a:off x="6662210" y="1856412"/>
              <a:ext cx="1926780" cy="0"/>
            </a:xfrm>
            <a:prstGeom prst="line">
              <a:avLst/>
            </a:prstGeom>
            <a:ln w="127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51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4299" y="46039"/>
            <a:ext cx="7154601" cy="715962"/>
          </a:xfrm>
        </p:spPr>
        <p:txBody>
          <a:bodyPr>
            <a:noAutofit/>
          </a:bodyPr>
          <a:lstStyle/>
          <a:p>
            <a:r>
              <a:rPr lang="en-US" sz="2000" dirty="0"/>
              <a:t>Product: </a:t>
            </a:r>
            <a:r>
              <a:rPr lang="en-US" sz="2000" dirty="0" smtClean="0"/>
              <a:t>Product Innovation - Leading with Multicultural Insights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9828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95180"/>
            <a:ext cx="4702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A MEMBER wants to inform their product innovation strategy based on category, industry and </a:t>
            </a:r>
            <a:r>
              <a:rPr lang="en-US" sz="1200" dirty="0" smtClean="0">
                <a:solidFill>
                  <a:srgbClr val="FFFFFF"/>
                </a:solidFill>
                <a:latin typeface="+mj-lt"/>
              </a:rPr>
              <a:t>multicultural consumer </a:t>
            </a:r>
            <a:r>
              <a:rPr lang="en-US" sz="1200" dirty="0">
                <a:solidFill>
                  <a:srgbClr val="FFFFFF"/>
                </a:solidFill>
                <a:latin typeface="+mj-lt"/>
              </a:rPr>
              <a:t>insights and trends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Total Market Product Innovation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Uncovers current industry and consumer consumption trends related to the product category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Identifies total market innovation led by multicultural insights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Develops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potential product concepts and ways each concept can come to life in the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market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Tests potential concepts with relevant multicultural consumers 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Provides MEMBER with a set of recommendations to better inform their product innovation strategy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57883"/>
            <a:ext cx="0" cy="1208951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36630"/>
            <a:ext cx="80211" cy="263472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8"/>
          <p:cNvSpPr txBox="1">
            <a:spLocks noChangeArrowheads="1"/>
          </p:cNvSpPr>
          <p:nvPr/>
        </p:nvSpPr>
        <p:spPr bwMode="gray">
          <a:xfrm>
            <a:off x="672355" y="2080888"/>
            <a:ext cx="5244352" cy="267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200" kern="0" dirty="0">
                <a:solidFill>
                  <a:srgbClr val="000000"/>
                </a:solidFill>
                <a:latin typeface="+mj-lt"/>
              </a:rPr>
              <a:t>Our Product Innovation Process helps MEMBER inform its overall strategy for product innovation based on consumer, category and industry-related trends.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001" b="5318"/>
          <a:stretch/>
        </p:blipFill>
        <p:spPr>
          <a:xfrm>
            <a:off x="578192" y="2631101"/>
            <a:ext cx="5497334" cy="33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7327650" cy="715962"/>
          </a:xfrm>
        </p:spPr>
        <p:txBody>
          <a:bodyPr>
            <a:noAutofit/>
          </a:bodyPr>
          <a:lstStyle/>
          <a:p>
            <a:r>
              <a:rPr lang="en-US" sz="2000" dirty="0"/>
              <a:t>Product: </a:t>
            </a:r>
            <a:r>
              <a:rPr lang="en-US" sz="2000" dirty="0" smtClean="0"/>
              <a:t>Product Innovation – Leading with Multicultural Insights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29" name="Rectangle 108"/>
          <p:cNvSpPr txBox="1">
            <a:spLocks noChangeArrowheads="1"/>
          </p:cNvSpPr>
          <p:nvPr/>
        </p:nvSpPr>
        <p:spPr bwMode="gray">
          <a:xfrm>
            <a:off x="208598" y="868155"/>
            <a:ext cx="8808403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Our Total Market Product Innovation process helps MEMBER inform its overall strategy for product innovation based on consumer, category and industry-related trends.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16986" y="-245501"/>
            <a:ext cx="13730532" cy="6849910"/>
            <a:chOff x="-116986" y="-245501"/>
            <a:chExt cx="13730532" cy="6849910"/>
          </a:xfrm>
        </p:grpSpPr>
        <p:grpSp>
          <p:nvGrpSpPr>
            <p:cNvPr id="6" name="Group 5"/>
            <p:cNvGrpSpPr/>
            <p:nvPr/>
          </p:nvGrpSpPr>
          <p:grpSpPr>
            <a:xfrm>
              <a:off x="121243" y="1406675"/>
              <a:ext cx="8907342" cy="4883073"/>
              <a:chOff x="121243" y="1406675"/>
              <a:chExt cx="8907342" cy="4883073"/>
            </a:xfrm>
          </p:grpSpPr>
          <p:pic>
            <p:nvPicPr>
              <p:cNvPr id="2050" name="Picture 2" descr="http://b.fastcompany.net/multisite_files/fastcompany/imagecache/inline-large/inline/2014/04/3029639-inline-google-ventures.jp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243" y="1420012"/>
                <a:ext cx="8880448" cy="4869736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3427343" y="1484848"/>
                <a:ext cx="23874" cy="2715166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ysDot"/>
                <a:miter lim="800000"/>
              </a:ln>
              <a:effectLst/>
            </p:spPr>
          </p:cxnSp>
          <p:sp>
            <p:nvSpPr>
              <p:cNvPr id="45" name="TextBox 44"/>
              <p:cNvSpPr txBox="1"/>
              <p:nvPr/>
            </p:nvSpPr>
            <p:spPr>
              <a:xfrm>
                <a:off x="5434931" y="4280696"/>
                <a:ext cx="1554395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marR="0" lvl="0" indent="-11430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70C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lang="en-US" sz="1000" kern="0" noProof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14300" marR="0" lvl="0" indent="-114300" defTabSz="91440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70C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lang="en-US" sz="1000" kern="0" noProof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470850" y="3537842"/>
                <a:ext cx="0" cy="63508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75333" y="4312029"/>
                <a:ext cx="0" cy="181197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37172" y="4215921"/>
                <a:ext cx="8491413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5421984" y="1489331"/>
                <a:ext cx="23874" cy="2715166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ysDot"/>
                <a:miter lim="800000"/>
              </a:ln>
              <a:effectLst/>
            </p:spPr>
          </p:cxnSp>
          <p:sp>
            <p:nvSpPr>
              <p:cNvPr id="2048" name="Rectangle 2047"/>
              <p:cNvSpPr/>
              <p:nvPr/>
            </p:nvSpPr>
            <p:spPr>
              <a:xfrm>
                <a:off x="121243" y="1406675"/>
                <a:ext cx="8880448" cy="4883073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116147" y="1413343"/>
              <a:ext cx="8887391" cy="4883073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432570" y="1866745"/>
              <a:ext cx="1541939" cy="1330279"/>
            </a:xfrm>
            <a:prstGeom prst="ellipse">
              <a:avLst/>
            </a:prstGeom>
            <a:solidFill>
              <a:srgbClr val="FFC000"/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18288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Final</a:t>
              </a:r>
              <a:endParaRPr lang="en-US" sz="1400" b="1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Product  </a:t>
              </a:r>
              <a:endParaRPr lang="en-US" sz="1400" b="1" dirty="0" smtClean="0">
                <a:solidFill>
                  <a:schemeClr val="tx1"/>
                </a:solidFill>
                <a:cs typeface="Arial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Recommendations</a:t>
              </a:r>
              <a:endParaRPr lang="en-US" sz="1400" b="1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6694838" y="1850528"/>
              <a:ext cx="0" cy="365554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6694838" y="1850528"/>
              <a:ext cx="679877" cy="646596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685873" y="2488937"/>
              <a:ext cx="675396" cy="597717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685874" y="2729066"/>
              <a:ext cx="0" cy="365554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rc 64"/>
            <p:cNvSpPr/>
            <p:nvPr/>
          </p:nvSpPr>
          <p:spPr>
            <a:xfrm flipH="1">
              <a:off x="-116986" y="2733032"/>
              <a:ext cx="13730532" cy="2495648"/>
            </a:xfrm>
            <a:prstGeom prst="arc">
              <a:avLst>
                <a:gd name="adj1" fmla="val 16383804"/>
                <a:gd name="adj2" fmla="val 21311454"/>
              </a:avLst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27378" y="2175774"/>
              <a:ext cx="24082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5392"/>
                  </a:solidFill>
                  <a:latin typeface="+mj-lt"/>
                </a:rPr>
                <a:t>Category, Industry &amp; Consumer Trends Assessment</a:t>
              </a:r>
              <a:endParaRPr lang="en-US" sz="1400" b="1" dirty="0">
                <a:solidFill>
                  <a:srgbClr val="005392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86877" y="1446896"/>
              <a:ext cx="9231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PHASE I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025196" y="1446896"/>
              <a:ext cx="9231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PHASE II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56170" y="1446896"/>
              <a:ext cx="109832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PHASE III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Arc 42"/>
            <p:cNvSpPr/>
            <p:nvPr/>
          </p:nvSpPr>
          <p:spPr>
            <a:xfrm flipH="1" flipV="1">
              <a:off x="-116986" y="-245501"/>
              <a:ext cx="13730532" cy="2461844"/>
            </a:xfrm>
            <a:prstGeom prst="arc">
              <a:avLst>
                <a:gd name="adj1" fmla="val 16383804"/>
                <a:gd name="adj2" fmla="val 21311454"/>
              </a:avLst>
            </a:prstGeom>
            <a:ln w="28575">
              <a:solidFill>
                <a:schemeClr val="tx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Picture 2" descr="http://hexalab.in/wp-content/uploads/2013/07/icon-ideati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298" y="1789087"/>
              <a:ext cx="1660806" cy="127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3981898" y="2181368"/>
              <a:ext cx="9284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5392"/>
                  </a:solidFill>
                  <a:latin typeface="+mj-lt"/>
                </a:rPr>
                <a:t>Product Ideation</a:t>
              </a:r>
              <a:endParaRPr lang="en-US" sz="1400" b="1" dirty="0">
                <a:solidFill>
                  <a:srgbClr val="005392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532489" y="2199297"/>
              <a:ext cx="11356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5392"/>
                  </a:solidFill>
                  <a:latin typeface="+mj-lt"/>
                </a:rPr>
                <a:t>Concept Testing</a:t>
              </a:r>
              <a:endParaRPr lang="en-US" sz="1400" b="1" dirty="0">
                <a:solidFill>
                  <a:srgbClr val="005392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385501" y="3494588"/>
              <a:ext cx="18701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Develop final product development recommendations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385501" y="4280696"/>
              <a:ext cx="16903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Leverage findings and insights from Phases I,II&amp; III to develop consolidated recommendations for product development  </a:t>
              </a:r>
              <a:endParaRPr lang="en-US" sz="1000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4555" y="3494588"/>
              <a:ext cx="29706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Uncover current and potential category, industry and consumer consumption trends related to the product category via primary and secondary research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6758" y="4280696"/>
              <a:ext cx="2939503" cy="2323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Develop relevant product framework elements for which to evaluate trends</a:t>
              </a:r>
              <a:endParaRPr lang="en-US" sz="1000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For each framework element, conduct a deep dive trend analysis based on, but not limited to: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Historical sales data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Social media &amp; google trends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Behavioral &amp; attitudinal data </a:t>
              </a:r>
              <a:endParaRPr 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Feedback from industry experts</a:t>
              </a:r>
              <a:endParaRPr lang="en-US" sz="1000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14300" lvl="0" indent="-114300">
                <a:spcBef>
                  <a:spcPts val="300"/>
                </a:spcBef>
                <a:buClr>
                  <a:srgbClr val="0070C0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Fill-in gaps in current consumer attitudes, preferences &amp; behaviors with custom primary data</a:t>
              </a:r>
              <a:endParaRPr 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14300" lvl="0" indent="-114300">
                <a:spcBef>
                  <a:spcPts val="300"/>
                </a:spcBef>
                <a:buClr>
                  <a:srgbClr val="0070C0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Understand barriers and factors that affect product appeal </a:t>
              </a:r>
              <a:endParaRPr 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496101" y="3494588"/>
              <a:ext cx="16242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Test potential  concepts with relevant multi-cultural consumers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20589" y="3485624"/>
              <a:ext cx="21058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b="1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Develop potential product concepts and ways each concept can come to life in the market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 rot="16200000">
              <a:off x="-111064" y="3714943"/>
              <a:ext cx="8947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Objective</a:t>
              </a:r>
              <a:endParaRPr lang="en-US" sz="1400" b="1" dirty="0"/>
            </a:p>
          </p:txBody>
        </p:sp>
        <p:sp>
          <p:nvSpPr>
            <p:cNvPr id="80" name="Rectangle 79"/>
            <p:cNvSpPr/>
            <p:nvPr/>
          </p:nvSpPr>
          <p:spPr>
            <a:xfrm rot="16200000">
              <a:off x="-101479" y="5117914"/>
              <a:ext cx="8755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Activities</a:t>
              </a:r>
              <a:endParaRPr lang="en-US" sz="14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507706" y="4280696"/>
              <a:ext cx="19342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Conduct Latinum’s Rapid Response Concept Labs to present concepts to groups of consumers and assess both individual and collective reactions </a:t>
              </a:r>
              <a:endParaRPr lang="en-US" sz="1000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22030" y="4280696"/>
              <a:ext cx="2332960" cy="2131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Conduct ideation session(s) with MEMBER team to turn consumer truths into actionable insights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114300" marR="0" lvl="0" indent="-114300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70C0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Session(s) may include:</a:t>
              </a:r>
              <a:endParaRPr lang="en-US" sz="1000" kern="0" noProof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Overview of trends uncovered              in Phase I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WHAT IF brainstorming on         possible ideas and voting on which to develop into concepts   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Development of concept boards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r>
                <a:rPr lang="en-US" sz="1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Ideating on channels &amp;ways concepts can come to life in market</a:t>
              </a:r>
              <a:endParaRPr lang="en-US" sz="1000" kern="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282575" lvl="1" indent="-161925">
                <a:buClr>
                  <a:srgbClr val="0070C0"/>
                </a:buClr>
                <a:buFont typeface="Calibri" panose="020F0502020204030204" pitchFamily="34" charset="0"/>
                <a:buChar char="–"/>
                <a:defRPr/>
              </a:pPr>
              <a:endParaRPr 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9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6705600" cy="715962"/>
          </a:xfrm>
        </p:spPr>
        <p:txBody>
          <a:bodyPr>
            <a:normAutofit/>
          </a:bodyPr>
          <a:lstStyle/>
          <a:p>
            <a:r>
              <a:rPr lang="en-US" sz="2000" dirty="0"/>
              <a:t>Product: </a:t>
            </a:r>
            <a:r>
              <a:rPr lang="en-US" sz="2000" dirty="0" smtClean="0"/>
              <a:t>Cultural Continuum / Total Market Strategy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29" name="Rectangle 108"/>
          <p:cNvSpPr txBox="1">
            <a:spLocks noChangeArrowheads="1"/>
          </p:cNvSpPr>
          <p:nvPr/>
        </p:nvSpPr>
        <p:spPr bwMode="gray">
          <a:xfrm>
            <a:off x="283181" y="810099"/>
            <a:ext cx="8625146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</a:rPr>
              <a:t>Our </a:t>
            </a:r>
            <a:r>
              <a:rPr lang="en-US" sz="1400" kern="0" dirty="0" smtClean="0">
                <a:solidFill>
                  <a:srgbClr val="000000"/>
                </a:solidFill>
              </a:rPr>
              <a:t>Cultural Continuum / Total </a:t>
            </a:r>
            <a:r>
              <a:rPr lang="en-US" sz="1400" kern="0" dirty="0">
                <a:solidFill>
                  <a:srgbClr val="000000"/>
                </a:solidFill>
              </a:rPr>
              <a:t>Market </a:t>
            </a:r>
            <a:r>
              <a:rPr lang="en-US" sz="1400" kern="0" dirty="0" smtClean="0">
                <a:solidFill>
                  <a:srgbClr val="000000"/>
                </a:solidFill>
              </a:rPr>
              <a:t>Strategy process </a:t>
            </a:r>
            <a:r>
              <a:rPr lang="en-US" sz="1400" kern="0" dirty="0">
                <a:solidFill>
                  <a:srgbClr val="000000"/>
                </a:solidFill>
              </a:rPr>
              <a:t>helps </a:t>
            </a:r>
            <a:r>
              <a:rPr lang="en-US" sz="1400" kern="0" dirty="0" smtClean="0">
                <a:solidFill>
                  <a:srgbClr val="000000"/>
                </a:solidFill>
              </a:rPr>
              <a:t>MEMBER understand its multicultural strengths and weaknesses along its strategic and operational processes and develop a strategy to effectively execute Total Market at the organizational level. 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2060" name="Group 2059"/>
          <p:cNvGrpSpPr/>
          <p:nvPr/>
        </p:nvGrpSpPr>
        <p:grpSpPr>
          <a:xfrm>
            <a:off x="200085" y="1483656"/>
            <a:ext cx="8816917" cy="5091553"/>
            <a:chOff x="200085" y="1483656"/>
            <a:chExt cx="8816917" cy="5091553"/>
          </a:xfrm>
        </p:grpSpPr>
        <p:sp>
          <p:nvSpPr>
            <p:cNvPr id="28" name="Rectangle 27"/>
            <p:cNvSpPr/>
            <p:nvPr/>
          </p:nvSpPr>
          <p:spPr>
            <a:xfrm>
              <a:off x="245605" y="3847969"/>
              <a:ext cx="8662722" cy="24290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218487" y="3974282"/>
              <a:ext cx="3266246" cy="2543332"/>
              <a:chOff x="949578" y="2237221"/>
              <a:chExt cx="3951519" cy="4525922"/>
            </a:xfrm>
          </p:grpSpPr>
          <p:graphicFrame>
            <p:nvGraphicFramePr>
              <p:cNvPr id="44" name="Chart Placeholder 13"/>
              <p:cNvGraphicFramePr>
                <a:graphicFrameLocks/>
              </p:cNvGraphicFramePr>
              <p:nvPr>
                <p:extLst/>
              </p:nvPr>
            </p:nvGraphicFramePr>
            <p:xfrm>
              <a:off x="949578" y="2237221"/>
              <a:ext cx="3951519" cy="452592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7" name="TextBox 46"/>
              <p:cNvSpPr txBox="1"/>
              <p:nvPr/>
            </p:nvSpPr>
            <p:spPr>
              <a:xfrm>
                <a:off x="2038735" y="3591448"/>
                <a:ext cx="1745531" cy="88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  <a:buSzPct val="100000"/>
                  <a:buFont typeface="Wingdings 2" pitchFamily="18" charset="2"/>
                  <a:buNone/>
                </a:pPr>
                <a:r>
                  <a:rPr lang="en-US" sz="1100" b="1" dirty="0" smtClean="0">
                    <a:solidFill>
                      <a:srgbClr val="003366"/>
                    </a:solidFill>
                    <a:cs typeface="Arial" charset="0"/>
                  </a:rPr>
                  <a:t>Total Market</a:t>
                </a:r>
              </a:p>
              <a:p>
                <a:pPr algn="ctr" eaLnBrk="0" hangingPunct="0">
                  <a:lnSpc>
                    <a:spcPct val="80000"/>
                  </a:lnSpc>
                  <a:buSzPct val="100000"/>
                  <a:buFont typeface="Wingdings 2" pitchFamily="18" charset="2"/>
                  <a:buNone/>
                </a:pPr>
                <a:r>
                  <a:rPr lang="en-US" sz="1100" b="1" dirty="0" smtClean="0">
                    <a:solidFill>
                      <a:srgbClr val="003366"/>
                    </a:solidFill>
                    <a:cs typeface="Arial" charset="0"/>
                  </a:rPr>
                  <a:t>Strategic</a:t>
                </a:r>
              </a:p>
              <a:p>
                <a:pPr algn="ctr" eaLnBrk="0" hangingPunct="0">
                  <a:lnSpc>
                    <a:spcPct val="80000"/>
                  </a:lnSpc>
                  <a:buSzPct val="100000"/>
                  <a:buFont typeface="Wingdings 2" pitchFamily="18" charset="2"/>
                  <a:buNone/>
                </a:pPr>
                <a:r>
                  <a:rPr lang="en-US" sz="1100" b="1" dirty="0" smtClean="0">
                    <a:solidFill>
                      <a:srgbClr val="003366"/>
                    </a:solidFill>
                    <a:cs typeface="Arial" charset="0"/>
                  </a:rPr>
                  <a:t>Imperatives</a:t>
                </a:r>
                <a:endParaRPr lang="en-US" sz="1100" b="1" dirty="0">
                  <a:solidFill>
                    <a:srgbClr val="003366"/>
                  </a:solidFill>
                  <a:cs typeface="Arial" charset="0"/>
                </a:endParaRPr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 rot="8119207" flipV="1">
                <a:off x="3039456" y="4341238"/>
                <a:ext cx="508158" cy="373262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err="1" smtClea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 rot="2814788" flipV="1">
                <a:off x="2976831" y="3190900"/>
                <a:ext cx="743994" cy="37326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err="1" smtClea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 rot="18901568" flipV="1">
                <a:off x="2234434" y="3205453"/>
                <a:ext cx="614871" cy="373262"/>
              </a:xfrm>
              <a:prstGeom prst="triangl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err="1" smtClea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Isosceles Triangle 51"/>
              <p:cNvSpPr/>
              <p:nvPr/>
            </p:nvSpPr>
            <p:spPr>
              <a:xfrm rot="13579475" flipV="1">
                <a:off x="2140988" y="4399476"/>
                <a:ext cx="818394" cy="37326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err="1" smtClean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432518" y="4019980"/>
              <a:ext cx="1578203" cy="1794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b="1" kern="0" dirty="0" smtClean="0">
                  <a:solidFill>
                    <a:srgbClr val="003366"/>
                  </a:solidFill>
                  <a:cs typeface="Arial" charset="0"/>
                </a:rPr>
                <a:t>1. STRATEGIC PLANNING</a:t>
              </a:r>
              <a:endParaRPr lang="en-US" sz="1100" b="1" kern="0" dirty="0">
                <a:solidFill>
                  <a:srgbClr val="003366"/>
                </a:solidFill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1128" y="3942325"/>
              <a:ext cx="882758" cy="1523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3750581" y="4019980"/>
              <a:ext cx="1941477" cy="1692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100" b="1" dirty="0" smtClean="0">
                  <a:solidFill>
                    <a:srgbClr val="0070C0"/>
                  </a:solidFill>
                </a:rPr>
                <a:t>2. ORG DESIGN &amp; OPERATION</a:t>
              </a:r>
              <a:endParaRPr 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3878880" y="3868340"/>
              <a:ext cx="895063" cy="1523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flipV="1">
              <a:off x="1014878" y="5316650"/>
              <a:ext cx="868085" cy="1523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844262" y="4102139"/>
              <a:ext cx="0" cy="53849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 flipH="1" flipV="1">
              <a:off x="4166777" y="5291821"/>
              <a:ext cx="1201181" cy="1523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1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868779" y="5404030"/>
              <a:ext cx="0" cy="53849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3288868" y="4957102"/>
              <a:ext cx="424605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1858555" y="4959729"/>
              <a:ext cx="565150" cy="0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22"/>
            <p:cNvSpPr txBox="1">
              <a:spLocks noChangeArrowheads="1"/>
            </p:cNvSpPr>
            <p:nvPr/>
          </p:nvSpPr>
          <p:spPr bwMode="auto">
            <a:xfrm>
              <a:off x="439160" y="4240742"/>
              <a:ext cx="1458546" cy="73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Setting of goals &amp; objectives 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Landscape review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Size of prize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Strategic prioritization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Budgeting</a:t>
              </a:r>
            </a:p>
          </p:txBody>
        </p:sp>
        <p:sp>
          <p:nvSpPr>
            <p:cNvPr id="89" name="TextBox 22"/>
            <p:cNvSpPr txBox="1">
              <a:spLocks noChangeArrowheads="1"/>
            </p:cNvSpPr>
            <p:nvPr/>
          </p:nvSpPr>
          <p:spPr bwMode="auto">
            <a:xfrm>
              <a:off x="3766830" y="4240742"/>
              <a:ext cx="1686028" cy="73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Organizational structure               &amp; design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Systems and processes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Investment analysis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Research operations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Training and capabilities</a:t>
              </a:r>
            </a:p>
          </p:txBody>
        </p:sp>
        <p:sp>
          <p:nvSpPr>
            <p:cNvPr id="90" name="TextBox 22"/>
            <p:cNvSpPr txBox="1">
              <a:spLocks noChangeArrowheads="1"/>
            </p:cNvSpPr>
            <p:nvPr/>
          </p:nvSpPr>
          <p:spPr bwMode="auto">
            <a:xfrm>
              <a:off x="439160" y="5540704"/>
              <a:ext cx="2388391" cy="1034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Balancing budgets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Quant/</a:t>
              </a:r>
              <a:r>
                <a:rPr lang="en-US" sz="900" dirty="0" err="1" smtClean="0">
                  <a:solidFill>
                    <a:srgbClr val="000000"/>
                  </a:solidFill>
                  <a:cs typeface="Arial" charset="0"/>
                </a:rPr>
                <a:t>qual</a:t>
              </a: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 research &amp; segmentation 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Ideation, </a:t>
              </a:r>
              <a:r>
                <a:rPr lang="en-US" sz="900" dirty="0">
                  <a:solidFill>
                    <a:srgbClr val="000000"/>
                  </a:solidFill>
                  <a:cs typeface="Arial" charset="0"/>
                </a:rPr>
                <a:t>c</a:t>
              </a: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oncept &amp; ad testing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Marketing mix modeling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Social media analytics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40420" y="5112488"/>
              <a:ext cx="1714517" cy="3588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b="1" kern="0" dirty="0" smtClean="0">
                  <a:solidFill>
                    <a:srgbClr val="66BC29"/>
                  </a:solidFill>
                  <a:cs typeface="Arial" charset="0"/>
                </a:rPr>
                <a:t>3. INSIGHTS &amp; PRODUCT DEVELOPMENT</a:t>
              </a:r>
              <a:endParaRPr lang="en-US" sz="1100" b="1" kern="0" dirty="0">
                <a:solidFill>
                  <a:srgbClr val="66BC29"/>
                </a:solidFill>
                <a:cs typeface="Arial" charset="0"/>
              </a:endParaRPr>
            </a:p>
          </p:txBody>
        </p:sp>
        <p:sp>
          <p:nvSpPr>
            <p:cNvPr id="92" name="TextBox 22"/>
            <p:cNvSpPr txBox="1">
              <a:spLocks noChangeArrowheads="1"/>
            </p:cNvSpPr>
            <p:nvPr/>
          </p:nvSpPr>
          <p:spPr bwMode="auto">
            <a:xfrm>
              <a:off x="3766830" y="5504605"/>
              <a:ext cx="1686028" cy="731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Cultural continuum approach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Intelligent media targeting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Local activation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Digital, social, mobile</a:t>
              </a:r>
            </a:p>
            <a:p>
              <a:pPr marL="173038" lvl="1" indent="-173038" eaLnBrk="0" hangingPunct="0"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900" dirty="0" smtClean="0">
                  <a:solidFill>
                    <a:srgbClr val="000000"/>
                  </a:solidFill>
                  <a:cs typeface="Arial" charset="0"/>
                </a:rPr>
                <a:t>In-store/shopper marketing</a:t>
              </a:r>
            </a:p>
          </p:txBody>
        </p:sp>
        <p:cxnSp>
          <p:nvCxnSpPr>
            <p:cNvPr id="93" name="Straight Connector 19"/>
            <p:cNvCxnSpPr>
              <a:cxnSpLocks noChangeShapeType="1"/>
            </p:cNvCxnSpPr>
            <p:nvPr/>
          </p:nvCxnSpPr>
          <p:spPr bwMode="gray">
            <a:xfrm>
              <a:off x="2048921" y="4220111"/>
              <a:ext cx="252070" cy="208375"/>
            </a:xfrm>
            <a:prstGeom prst="line">
              <a:avLst/>
            </a:prstGeom>
            <a:noFill/>
            <a:ln w="28575" algn="ctr">
              <a:solidFill>
                <a:srgbClr val="003366"/>
              </a:solidFill>
              <a:round/>
              <a:headEnd/>
              <a:tailEnd/>
            </a:ln>
          </p:spPr>
        </p:cxnSp>
        <p:cxnSp>
          <p:nvCxnSpPr>
            <p:cNvPr id="94" name="Straight Connector 18"/>
            <p:cNvCxnSpPr>
              <a:cxnSpLocks noChangeShapeType="1"/>
            </p:cNvCxnSpPr>
            <p:nvPr/>
          </p:nvCxnSpPr>
          <p:spPr bwMode="gray">
            <a:xfrm>
              <a:off x="409664" y="4225439"/>
              <a:ext cx="1738352" cy="0"/>
            </a:xfrm>
            <a:prstGeom prst="line">
              <a:avLst/>
            </a:prstGeom>
            <a:noFill/>
            <a:ln w="28575" algn="ctr">
              <a:solidFill>
                <a:srgbClr val="003366"/>
              </a:solidFill>
              <a:round/>
              <a:headEnd/>
              <a:tailEnd/>
            </a:ln>
          </p:spPr>
        </p:cxnSp>
        <p:cxnSp>
          <p:nvCxnSpPr>
            <p:cNvPr id="95" name="Straight Connector 19"/>
            <p:cNvCxnSpPr>
              <a:cxnSpLocks noChangeShapeType="1"/>
            </p:cNvCxnSpPr>
            <p:nvPr/>
          </p:nvCxnSpPr>
          <p:spPr bwMode="gray">
            <a:xfrm flipH="1">
              <a:off x="3446887" y="4225152"/>
              <a:ext cx="286471" cy="248183"/>
            </a:xfrm>
            <a:prstGeom prst="line">
              <a:avLst/>
            </a:prstGeom>
            <a:noFill/>
            <a:ln w="28575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96" name="Straight Connector 18"/>
            <p:cNvCxnSpPr>
              <a:cxnSpLocks noChangeShapeType="1"/>
            </p:cNvCxnSpPr>
            <p:nvPr/>
          </p:nvCxnSpPr>
          <p:spPr bwMode="gray">
            <a:xfrm>
              <a:off x="3608008" y="4225439"/>
              <a:ext cx="1831858" cy="0"/>
            </a:xfrm>
            <a:prstGeom prst="line">
              <a:avLst/>
            </a:prstGeom>
            <a:noFill/>
            <a:ln w="28575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97" name="Straight Connector 18"/>
            <p:cNvCxnSpPr>
              <a:cxnSpLocks noChangeShapeType="1"/>
            </p:cNvCxnSpPr>
            <p:nvPr/>
          </p:nvCxnSpPr>
          <p:spPr bwMode="gray">
            <a:xfrm>
              <a:off x="3581658" y="5487521"/>
              <a:ext cx="1831858" cy="0"/>
            </a:xfrm>
            <a:prstGeom prst="line">
              <a:avLst/>
            </a:prstGeom>
            <a:noFill/>
            <a:ln w="28575" algn="ctr">
              <a:solidFill>
                <a:schemeClr val="accent5"/>
              </a:solidFill>
              <a:round/>
              <a:headEnd/>
              <a:tailEnd/>
            </a:ln>
          </p:spPr>
        </p:cxnSp>
        <p:cxnSp>
          <p:nvCxnSpPr>
            <p:cNvPr id="98" name="Straight Connector 18"/>
            <p:cNvCxnSpPr>
              <a:cxnSpLocks noChangeShapeType="1"/>
            </p:cNvCxnSpPr>
            <p:nvPr/>
          </p:nvCxnSpPr>
          <p:spPr bwMode="gray">
            <a:xfrm>
              <a:off x="432518" y="5499552"/>
              <a:ext cx="1659541" cy="0"/>
            </a:xfrm>
            <a:prstGeom prst="line">
              <a:avLst/>
            </a:prstGeom>
            <a:noFill/>
            <a:ln w="28575" algn="ctr">
              <a:solidFill>
                <a:schemeClr val="accent3"/>
              </a:solidFill>
              <a:round/>
              <a:headEnd/>
              <a:tailEnd/>
            </a:ln>
          </p:spPr>
        </p:cxnSp>
        <p:sp>
          <p:nvSpPr>
            <p:cNvPr id="99" name="Rectangle 98"/>
            <p:cNvSpPr/>
            <p:nvPr/>
          </p:nvSpPr>
          <p:spPr>
            <a:xfrm>
              <a:off x="3779727" y="5283746"/>
              <a:ext cx="1162217" cy="1794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b="1" kern="0" dirty="0" smtClean="0">
                  <a:solidFill>
                    <a:srgbClr val="FFFFFF">
                      <a:lumMod val="50000"/>
                    </a:srgbClr>
                  </a:solidFill>
                  <a:cs typeface="Arial" charset="0"/>
                </a:rPr>
                <a:t>4. EXECUTION</a:t>
              </a:r>
              <a:endParaRPr lang="en-US" sz="1100" b="1" kern="0" dirty="0">
                <a:solidFill>
                  <a:srgbClr val="FFFFFF">
                    <a:lumMod val="50000"/>
                  </a:srgbClr>
                </a:solidFill>
                <a:cs typeface="Arial" charset="0"/>
              </a:endParaRPr>
            </a:p>
          </p:txBody>
        </p:sp>
        <p:cxnSp>
          <p:nvCxnSpPr>
            <p:cNvPr id="100" name="Straight Connector 19"/>
            <p:cNvCxnSpPr>
              <a:cxnSpLocks noChangeShapeType="1"/>
            </p:cNvCxnSpPr>
            <p:nvPr/>
          </p:nvCxnSpPr>
          <p:spPr bwMode="gray">
            <a:xfrm flipH="1" flipV="1">
              <a:off x="3547253" y="5279717"/>
              <a:ext cx="236885" cy="216150"/>
            </a:xfrm>
            <a:prstGeom prst="line">
              <a:avLst/>
            </a:prstGeom>
            <a:noFill/>
            <a:ln w="28575" algn="ctr">
              <a:solidFill>
                <a:schemeClr val="accent5"/>
              </a:solidFill>
              <a:round/>
              <a:headEnd/>
              <a:tailEnd/>
            </a:ln>
          </p:spPr>
        </p:cxnSp>
        <p:cxnSp>
          <p:nvCxnSpPr>
            <p:cNvPr id="101" name="Straight Connector 19"/>
            <p:cNvCxnSpPr>
              <a:cxnSpLocks noChangeShapeType="1"/>
            </p:cNvCxnSpPr>
            <p:nvPr/>
          </p:nvCxnSpPr>
          <p:spPr bwMode="gray">
            <a:xfrm flipV="1">
              <a:off x="1900562" y="5263878"/>
              <a:ext cx="278635" cy="226723"/>
            </a:xfrm>
            <a:prstGeom prst="line">
              <a:avLst/>
            </a:prstGeom>
            <a:noFill/>
            <a:ln w="28575" algn="ctr">
              <a:solidFill>
                <a:schemeClr val="accent3"/>
              </a:solidFill>
              <a:round/>
              <a:headEnd/>
              <a:tailEnd/>
            </a:ln>
          </p:spPr>
        </p:cxnSp>
        <p:sp>
          <p:nvSpPr>
            <p:cNvPr id="102" name="Oval 101"/>
            <p:cNvSpPr/>
            <p:nvPr/>
          </p:nvSpPr>
          <p:spPr>
            <a:xfrm>
              <a:off x="2289152" y="4411087"/>
              <a:ext cx="225338" cy="1986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3188106" y="4411087"/>
              <a:ext cx="225338" cy="1986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2</a:t>
              </a:r>
              <a:endParaRPr lang="en-US" sz="14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2261672" y="5303442"/>
              <a:ext cx="225338" cy="1986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3</a:t>
              </a:r>
              <a:endParaRPr lang="en-US" sz="1400" b="1" dirty="0" smtClean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3221549" y="5303442"/>
              <a:ext cx="225338" cy="1986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063904" y="3135589"/>
              <a:ext cx="295309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u="sng" dirty="0" smtClean="0">
                  <a:solidFill>
                    <a:srgbClr val="000000"/>
                  </a:solidFill>
                </a:rPr>
                <a:t>Deliverables: </a:t>
              </a:r>
            </a:p>
            <a:p>
              <a:pPr marL="174625" indent="-174625">
                <a:buFontTx/>
                <a:buAutoNum type="arabicParenR"/>
              </a:pPr>
              <a:r>
                <a:rPr lang="en-US" sz="1000" dirty="0" smtClean="0">
                  <a:solidFill>
                    <a:srgbClr val="000000"/>
                  </a:solidFill>
                </a:rPr>
                <a:t>Total Market Assessment Detailed Results Report</a:t>
              </a:r>
            </a:p>
            <a:p>
              <a:pPr marL="174625" indent="-174625">
                <a:buFontTx/>
                <a:buAutoNum type="arabicParenR"/>
              </a:pPr>
              <a:r>
                <a:rPr lang="en-US" sz="1000" dirty="0" smtClean="0">
                  <a:solidFill>
                    <a:srgbClr val="000000"/>
                  </a:solidFill>
                </a:rPr>
                <a:t>PowerPoint deck synthesizing workshop and action plan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3"/>
            <a:srcRect l="9447" t="3731" r="10960" b="14008"/>
            <a:stretch/>
          </p:blipFill>
          <p:spPr>
            <a:xfrm>
              <a:off x="5707943" y="4159950"/>
              <a:ext cx="3028012" cy="132853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4"/>
            <a:srcRect l="3548" t="7220" r="3663" b="19343"/>
            <a:stretch/>
          </p:blipFill>
          <p:spPr>
            <a:xfrm>
              <a:off x="5710418" y="5467391"/>
              <a:ext cx="3057995" cy="766916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99550" y="3895883"/>
              <a:ext cx="2302664" cy="213685"/>
              <a:chOff x="6124602" y="3550140"/>
              <a:chExt cx="2302664" cy="28441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124602" y="3550140"/>
                <a:ext cx="230266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kern="0" dirty="0" smtClean="0">
                    <a:solidFill>
                      <a:srgbClr val="FF0000"/>
                    </a:solidFill>
                    <a:latin typeface="Calibri Light"/>
                  </a:rPr>
                  <a:t>Example for Illustrative Purposes</a:t>
                </a:r>
                <a:endParaRPr lang="en-US" sz="11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H="1">
                <a:off x="6257924" y="3573861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6257924" y="3834555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Straight Connector 112"/>
            <p:cNvCxnSpPr/>
            <p:nvPr/>
          </p:nvCxnSpPr>
          <p:spPr>
            <a:xfrm>
              <a:off x="5587203" y="3930453"/>
              <a:ext cx="0" cy="2295105"/>
            </a:xfrm>
            <a:prstGeom prst="line">
              <a:avLst/>
            </a:prstGeom>
            <a:noFill/>
            <a:ln w="28575" cap="flat" cmpd="sng" algn="ctr">
              <a:solidFill>
                <a:srgbClr val="5B9BD5"/>
              </a:solidFill>
              <a:prstDash val="sysDot"/>
              <a:miter lim="800000"/>
            </a:ln>
            <a:effectLst/>
          </p:spPr>
        </p:cxnSp>
        <p:sp>
          <p:nvSpPr>
            <p:cNvPr id="116" name="Pentagon 115"/>
            <p:cNvSpPr/>
            <p:nvPr/>
          </p:nvSpPr>
          <p:spPr>
            <a:xfrm>
              <a:off x="245604" y="1610923"/>
              <a:ext cx="3058401" cy="540618"/>
            </a:xfrm>
            <a:prstGeom prst="homePlate">
              <a:avLst>
                <a:gd name="adj" fmla="val 23171"/>
              </a:avLst>
            </a:prstGeom>
            <a:solidFill>
              <a:srgbClr val="0070C0"/>
            </a:soli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lIns="91440" rIns="91440" rtlCol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Cultural Continuum /Total Market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Self-Assessment</a:t>
              </a:r>
              <a:endParaRPr lang="en-US" sz="1200" b="1" kern="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7" name="Chevron 116"/>
            <p:cNvSpPr/>
            <p:nvPr/>
          </p:nvSpPr>
          <p:spPr>
            <a:xfrm>
              <a:off x="3232642" y="1598834"/>
              <a:ext cx="2901667" cy="543255"/>
            </a:xfrm>
            <a:prstGeom prst="chevron">
              <a:avLst>
                <a:gd name="adj" fmla="val 22857"/>
              </a:avLst>
            </a:prstGeom>
            <a:solidFill>
              <a:srgbClr val="0070C0"/>
            </a:soli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lIns="0" rIns="0" rtlCol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Total Market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Strategy Workshop</a:t>
              </a:r>
              <a:endParaRPr lang="en-US" sz="1200" b="1" kern="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8" name="Chevron 117"/>
            <p:cNvSpPr/>
            <p:nvPr/>
          </p:nvSpPr>
          <p:spPr>
            <a:xfrm>
              <a:off x="6063903" y="1598835"/>
              <a:ext cx="2844423" cy="549698"/>
            </a:xfrm>
            <a:prstGeom prst="chevron">
              <a:avLst>
                <a:gd name="adj" fmla="val 22857"/>
              </a:avLst>
            </a:prstGeom>
            <a:solidFill>
              <a:srgbClr val="0070C0"/>
            </a:solidFill>
            <a:ln w="12700" cap="rnd" algn="ctr">
              <a:noFill/>
              <a:miter lim="800000"/>
              <a:headEnd/>
              <a:tailEnd/>
            </a:ln>
            <a:effectLst/>
          </p:spPr>
          <p:txBody>
            <a:bodyPr lIns="0" rIns="0" rtlCol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Total Market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kern="0" dirty="0" smtClean="0">
                  <a:solidFill>
                    <a:srgbClr val="FFFFFF"/>
                  </a:solidFill>
                  <a:cs typeface="Arial" charset="0"/>
                </a:rPr>
                <a:t>Action Plan</a:t>
              </a:r>
              <a:endParaRPr lang="en-US" sz="1200" b="1" kern="0" dirty="0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00085" y="1483656"/>
              <a:ext cx="272659" cy="218561"/>
            </a:xfrm>
            <a:prstGeom prst="ellipse">
              <a:avLst/>
            </a:prstGeom>
            <a:solidFill>
              <a:srgbClr val="00206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3211684" y="1483656"/>
              <a:ext cx="272659" cy="218561"/>
            </a:xfrm>
            <a:prstGeom prst="ellipse">
              <a:avLst/>
            </a:prstGeom>
            <a:solidFill>
              <a:srgbClr val="00206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6034935" y="1483656"/>
              <a:ext cx="272659" cy="218561"/>
            </a:xfrm>
            <a:prstGeom prst="ellipse">
              <a:avLst/>
            </a:prstGeom>
            <a:solidFill>
              <a:srgbClr val="00206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806149" y="3683989"/>
              <a:ext cx="1995983" cy="20114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Rectangle 33"/>
            <p:cNvSpPr/>
            <p:nvPr/>
          </p:nvSpPr>
          <p:spPr>
            <a:xfrm>
              <a:off x="283181" y="2193258"/>
              <a:ext cx="2987039" cy="15975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lvl="1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Conduct the Cultural Continuum/Total Market Organizational </a:t>
              </a:r>
              <a:r>
                <a:rPr lang="en-US" sz="1000" dirty="0">
                  <a:solidFill>
                    <a:srgbClr val="000000"/>
                  </a:solidFill>
                </a:rPr>
                <a:t>Self-Assessment </a:t>
              </a:r>
              <a:r>
                <a:rPr lang="en-US" sz="1000" dirty="0" smtClean="0">
                  <a:solidFill>
                    <a:srgbClr val="000000"/>
                  </a:solidFill>
                </a:rPr>
                <a:t>that includes:</a:t>
              </a:r>
            </a:p>
            <a:p>
              <a:pPr marL="347663" lvl="2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>
                  <a:solidFill>
                    <a:srgbClr val="000000"/>
                  </a:solidFill>
                </a:rPr>
                <a:t>Dissection of MEMBER’s multicultural </a:t>
              </a:r>
              <a:r>
                <a:rPr lang="en-US" sz="1000" dirty="0" smtClean="0">
                  <a:solidFill>
                    <a:srgbClr val="000000"/>
                  </a:solidFill>
                </a:rPr>
                <a:t>strengths         </a:t>
              </a:r>
              <a:r>
                <a:rPr lang="en-US" sz="1000" dirty="0">
                  <a:solidFill>
                    <a:srgbClr val="000000"/>
                  </a:solidFill>
                </a:rPr>
                <a:t>&amp;</a:t>
              </a:r>
              <a:r>
                <a:rPr lang="en-US" sz="1000" dirty="0" smtClean="0">
                  <a:solidFill>
                    <a:srgbClr val="000000"/>
                  </a:solidFill>
                </a:rPr>
                <a:t> </a:t>
              </a:r>
              <a:r>
                <a:rPr lang="en-US" sz="1000" dirty="0">
                  <a:solidFill>
                    <a:srgbClr val="000000"/>
                  </a:solidFill>
                </a:rPr>
                <a:t>weaknesses along </a:t>
              </a:r>
              <a:r>
                <a:rPr lang="en-US" sz="1000" dirty="0" smtClean="0">
                  <a:solidFill>
                    <a:srgbClr val="000000"/>
                  </a:solidFill>
                </a:rPr>
                <a:t>the entire </a:t>
              </a:r>
              <a:r>
                <a:rPr lang="en-US" sz="1000" dirty="0">
                  <a:solidFill>
                    <a:srgbClr val="000000"/>
                  </a:solidFill>
                </a:rPr>
                <a:t>strategic process, from opportunity </a:t>
              </a:r>
              <a:r>
                <a:rPr lang="en-US" sz="1000" dirty="0" smtClean="0">
                  <a:solidFill>
                    <a:srgbClr val="000000"/>
                  </a:solidFill>
                </a:rPr>
                <a:t>assessment all the way </a:t>
              </a:r>
              <a:r>
                <a:rPr lang="en-US" sz="1000" dirty="0">
                  <a:solidFill>
                    <a:srgbClr val="000000"/>
                  </a:solidFill>
                </a:rPr>
                <a:t>to </a:t>
              </a:r>
              <a:r>
                <a:rPr lang="en-US" sz="1000" dirty="0" smtClean="0">
                  <a:solidFill>
                    <a:srgbClr val="000000"/>
                  </a:solidFill>
                </a:rPr>
                <a:t>execution</a:t>
              </a:r>
            </a:p>
            <a:p>
              <a:pPr marL="347663" lvl="2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Benchmarking of MEMBER organization against all Member companies across the Latinum Network</a:t>
              </a:r>
            </a:p>
            <a:p>
              <a:pPr marL="347663" lvl="2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Identification of MEMBER’s gaps and areas of improvement</a:t>
              </a:r>
              <a:endParaRPr lang="en-US" sz="10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138" name="Rectangle 33"/>
            <p:cNvSpPr/>
            <p:nvPr/>
          </p:nvSpPr>
          <p:spPr>
            <a:xfrm>
              <a:off x="3325828" y="2194222"/>
              <a:ext cx="2763128" cy="159755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lvl="1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Facilitate an on-site workshop with MEMBER’s team to develop an actionable plan for achieving Total Market at the organizational level</a:t>
              </a:r>
            </a:p>
            <a:p>
              <a:pPr marL="171450" lvl="1" indent="-171450">
                <a:spcBef>
                  <a:spcPts val="1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Workshop agenda may include, but is not limited to:</a:t>
              </a:r>
            </a:p>
            <a:p>
              <a:pPr marL="338138" lvl="2" indent="-163513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Total Market Self-Assessment results</a:t>
              </a:r>
            </a:p>
            <a:p>
              <a:pPr marL="338138" lvl="2" indent="-163513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SWOT analysis discussion</a:t>
              </a:r>
            </a:p>
            <a:p>
              <a:pPr marL="338138" lvl="2" indent="-163513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Action planning</a:t>
              </a:r>
            </a:p>
            <a:p>
              <a:pPr marL="338138" lvl="2" indent="-163513">
                <a:spcBef>
                  <a:spcPts val="100"/>
                </a:spcBef>
                <a:buClr>
                  <a:srgbClr val="0063BE"/>
                </a:buClr>
                <a:buSzPct val="100000"/>
                <a:buFont typeface="Calibri" panose="020F0502020204030204" pitchFamily="34" charset="0"/>
                <a:buChar char="–"/>
              </a:pPr>
              <a:r>
                <a:rPr lang="en-US" sz="1000" dirty="0" smtClean="0">
                  <a:solidFill>
                    <a:srgbClr val="000000"/>
                  </a:solidFill>
                </a:rPr>
                <a:t>Prioritization and glide-pathing of initiatives by strategic imperative </a:t>
              </a:r>
            </a:p>
          </p:txBody>
        </p:sp>
        <p:sp>
          <p:nvSpPr>
            <p:cNvPr id="139" name="Rectangle 33"/>
            <p:cNvSpPr/>
            <p:nvPr/>
          </p:nvSpPr>
          <p:spPr>
            <a:xfrm>
              <a:off x="6146266" y="2196311"/>
              <a:ext cx="2762060" cy="105711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171450" lvl="1" indent="-171450">
                <a:spcBef>
                  <a:spcPts val="2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Synthesize Total Market strategy workshop </a:t>
              </a:r>
            </a:p>
            <a:p>
              <a:pPr marL="171450" lvl="1" indent="-171450">
                <a:spcBef>
                  <a:spcPts val="2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Develop an action plan that includes priorities by strategic imperative, timing considerations and success metrics</a:t>
              </a:r>
            </a:p>
            <a:p>
              <a:pPr marL="171450" lvl="1" indent="-171450">
                <a:spcBef>
                  <a:spcPts val="200"/>
                </a:spcBef>
                <a:buClr>
                  <a:srgbClr val="0063BE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000" dirty="0" smtClean="0">
                  <a:solidFill>
                    <a:srgbClr val="000000"/>
                  </a:solidFill>
                </a:rPr>
                <a:t>Establish formal process for measuring progress against Total Market Strategy on an ongoing basis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9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7212" y="6430512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Cultural Continuum / Total Market Strategy 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9828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</a:rPr>
              <a:t>Business Need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</a:rPr>
              <a:t>Latinum 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8586" y="1151638"/>
            <a:ext cx="4826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</a:rPr>
              <a:t>A MEMBER  wants </a:t>
            </a:r>
            <a:r>
              <a:rPr lang="en-US" sz="1200" dirty="0" smtClean="0">
                <a:solidFill>
                  <a:srgbClr val="FFFFFF"/>
                </a:solidFill>
              </a:rPr>
              <a:t>to understand it</a:t>
            </a:r>
            <a:r>
              <a:rPr lang="en-US" sz="1200" dirty="0">
                <a:solidFill>
                  <a:srgbClr val="FFFFFF"/>
                </a:solidFill>
              </a:rPr>
              <a:t>s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>
                <a:solidFill>
                  <a:srgbClr val="FFFFFF"/>
                </a:solidFill>
              </a:rPr>
              <a:t>multicultural strengths and weaknesses along its strategic and operational processes and develop a strategy to effectively </a:t>
            </a:r>
            <a:r>
              <a:rPr lang="en-US" sz="1200" dirty="0" smtClean="0">
                <a:solidFill>
                  <a:srgbClr val="FFFFFF"/>
                </a:solidFill>
              </a:rPr>
              <a:t>execute </a:t>
            </a:r>
            <a:r>
              <a:rPr lang="en-US" sz="1200" dirty="0">
                <a:solidFill>
                  <a:srgbClr val="FFFFFF"/>
                </a:solidFill>
              </a:rPr>
              <a:t>Total Market at the organizational level.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Cultural Continuum / Total Market Strategy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Uncovers MEMBER’s multicultural strengths and weaknesses along key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strategic imperatives - from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opportunity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assessment and research &amp; insights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all the way to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execution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Assesses MEMBER’s multicultural performance vis-à-vis other companies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Develops a prioritized action plan to effectively execute Total Market at the organizational level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Establishes a periodic, ongoing mechanism for measuring MEMBER’s progress against Total Market Strategy </a:t>
            </a: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97057" y="2057883"/>
            <a:ext cx="0" cy="1208951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36630"/>
            <a:ext cx="80211" cy="263472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60" y="2239071"/>
            <a:ext cx="5295058" cy="37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207" y="3425374"/>
            <a:ext cx="7638166" cy="1465264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/>
              <a:t>Product </a:t>
            </a:r>
            <a:r>
              <a:rPr lang="en-US" sz="2400" b="1" u="sng" dirty="0"/>
              <a:t>Methodology and Sales </a:t>
            </a:r>
            <a:r>
              <a:rPr lang="en-US" sz="2400" b="1" u="sng" dirty="0" smtClean="0"/>
              <a:t>Overviews</a:t>
            </a:r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201" t="33669" r="11086" b="54445"/>
          <a:stretch/>
        </p:blipFill>
        <p:spPr>
          <a:xfrm>
            <a:off x="3904557" y="143501"/>
            <a:ext cx="5173523" cy="52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9583" t="33669" r="37415" b="54542"/>
          <a:stretch/>
        </p:blipFill>
        <p:spPr>
          <a:xfrm>
            <a:off x="3216586" y="3947788"/>
            <a:ext cx="2709272" cy="13817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25858" y="143501"/>
            <a:ext cx="1052454" cy="52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8832" y="6480173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Shopper Marketing Playbook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57080"/>
            <a:ext cx="4702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MEMBER is looking for a centralized source of shopper insights, to enable teams and retailers to engage with the SEGMENT shopper across the path to purchase.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Shopper Marketing Playbook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Helps MEMBER illustrate the importance of the SEGMENT shopper, both to the brand’s and the retailer’s growth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 centralized point of knowledge on the SEGMENT shopper, including purchase barriers, occasions, and drivers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Enables customer teams to engage and sell through SEGMENT in-store execution and shopper programs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030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12"/>
          <p:cNvSpPr>
            <a:spLocks noChangeArrowheads="1"/>
          </p:cNvSpPr>
          <p:nvPr/>
        </p:nvSpPr>
        <p:spPr bwMode="gray">
          <a:xfrm>
            <a:off x="547940" y="2229100"/>
            <a:ext cx="1481973" cy="522465"/>
          </a:xfrm>
          <a:prstGeom prst="chevron">
            <a:avLst>
              <a:gd name="adj" fmla="val 32374"/>
            </a:avLst>
          </a:prstGeom>
          <a:solidFill>
            <a:schemeClr val="accent4">
              <a:lumMod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88900" tIns="88900" rIns="88900" bIns="88900" anchor="ctr"/>
          <a:lstStyle/>
          <a:p>
            <a:pPr algn="ctr" defTabSz="9144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+mj-lt"/>
                <a:cs typeface="Arial" pitchFamily="34" charset="0"/>
              </a:rPr>
              <a:t>Download and Synthesize</a:t>
            </a:r>
            <a:endParaRPr 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2" name="AutoShape 13"/>
          <p:cNvSpPr>
            <a:spLocks noChangeArrowheads="1"/>
          </p:cNvSpPr>
          <p:nvPr/>
        </p:nvSpPr>
        <p:spPr bwMode="gray">
          <a:xfrm>
            <a:off x="1958642" y="2229100"/>
            <a:ext cx="1429359" cy="522465"/>
          </a:xfrm>
          <a:prstGeom prst="chevron">
            <a:avLst>
              <a:gd name="adj" fmla="val 32374"/>
            </a:avLst>
          </a:prstGeom>
          <a:solidFill>
            <a:schemeClr val="accent4">
              <a:lumMod val="75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88900" tIns="88900" rIns="88900" bIns="88900" anchor="ctr"/>
          <a:lstStyle/>
          <a:p>
            <a:pPr algn="ctr" defTabSz="9144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+mj-lt"/>
                <a:cs typeface="Arial" pitchFamily="34" charset="0"/>
              </a:rPr>
              <a:t>Fill in Gaps with Custom Research</a:t>
            </a:r>
            <a:endParaRPr 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3" name="AutoShape 14"/>
          <p:cNvSpPr>
            <a:spLocks noChangeArrowheads="1"/>
          </p:cNvSpPr>
          <p:nvPr/>
        </p:nvSpPr>
        <p:spPr bwMode="gray">
          <a:xfrm>
            <a:off x="3324074" y="2229100"/>
            <a:ext cx="1383766" cy="522465"/>
          </a:xfrm>
          <a:prstGeom prst="chevron">
            <a:avLst>
              <a:gd name="adj" fmla="val 32374"/>
            </a:avLst>
          </a:prstGeom>
          <a:solidFill>
            <a:schemeClr val="tx2">
              <a:lumMod val="75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88900" tIns="88900" rIns="88900" bIns="88900" anchor="ctr"/>
          <a:lstStyle/>
          <a:p>
            <a:pPr algn="ctr" defTabSz="9144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+mj-lt"/>
                <a:cs typeface="Arial" pitchFamily="34" charset="0"/>
              </a:rPr>
              <a:t>Peer Learning</a:t>
            </a:r>
            <a:endParaRPr 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4" name="AutoShape 15"/>
          <p:cNvSpPr>
            <a:spLocks noChangeArrowheads="1"/>
          </p:cNvSpPr>
          <p:nvPr/>
        </p:nvSpPr>
        <p:spPr bwMode="gray">
          <a:xfrm>
            <a:off x="4649239" y="2229100"/>
            <a:ext cx="1378442" cy="522465"/>
          </a:xfrm>
          <a:prstGeom prst="chevron">
            <a:avLst>
              <a:gd name="adj" fmla="val 32560"/>
            </a:avLst>
          </a:prstGeom>
          <a:solidFill>
            <a:schemeClr val="bg1">
              <a:lumMod val="75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wrap="square" lIns="88900" tIns="88900" rIns="88900" bIns="88900" anchor="ctr"/>
          <a:lstStyle/>
          <a:p>
            <a:pPr algn="ctr" defTabSz="9144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+mj-lt"/>
                <a:cs typeface="Arial" pitchFamily="34" charset="0"/>
              </a:rPr>
              <a:t>Finalize Playbook</a:t>
            </a:r>
            <a:endParaRPr 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77687" y="2845059"/>
            <a:ext cx="1333413" cy="206980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Compile and synthesize existing MEMBER research on SEGMENT behaviors, shopper insights, and consumption in relation to the CATEGORY. </a:t>
            </a:r>
            <a:endParaRPr lang="en-US" sz="900" dirty="0" smtClean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Complement with Latinum research and shopper knowledge, to further understand SEGMENT growth, interaction with the CATEGORY, and shopping preferences.</a:t>
            </a:r>
            <a:endParaRPr lang="en-US" sz="900" dirty="0" smtClean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The intent of phase 1 is to understand what is known and where gaps exist, based on comparable GM research.</a:t>
            </a:r>
            <a:endParaRPr lang="en-US" sz="900" dirty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endParaRPr lang="en-US" sz="900" dirty="0" smtClean="0">
              <a:solidFill>
                <a:srgbClr val="31313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709188" y="5426766"/>
            <a:ext cx="638168" cy="18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Pre-store</a:t>
            </a:r>
            <a:endParaRPr lang="en-US" sz="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051973" y="5426766"/>
            <a:ext cx="638168" cy="18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In-store</a:t>
            </a:r>
            <a:endParaRPr lang="en-US" sz="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15667" y="5426766"/>
            <a:ext cx="638168" cy="185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In-aisle</a:t>
            </a:r>
            <a:endParaRPr lang="en-US" sz="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641645" y="5215519"/>
            <a:ext cx="228600" cy="229687"/>
            <a:chOff x="4087100" y="1578252"/>
            <a:chExt cx="490538" cy="489700"/>
          </a:xfrm>
        </p:grpSpPr>
        <p:sp>
          <p:nvSpPr>
            <p:cNvPr id="120" name="Oval 119"/>
            <p:cNvSpPr/>
            <p:nvPr/>
          </p:nvSpPr>
          <p:spPr>
            <a:xfrm>
              <a:off x="4087100" y="1578252"/>
              <a:ext cx="490538" cy="4897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Freeform 129"/>
            <p:cNvSpPr>
              <a:spLocks noChangeAspect="1" noEditPoints="1"/>
            </p:cNvSpPr>
            <p:nvPr/>
          </p:nvSpPr>
          <p:spPr bwMode="auto">
            <a:xfrm flipH="1">
              <a:off x="4141625" y="1694128"/>
              <a:ext cx="374419" cy="309729"/>
            </a:xfrm>
            <a:custGeom>
              <a:avLst/>
              <a:gdLst>
                <a:gd name="T0" fmla="*/ 88 w 102"/>
                <a:gd name="T1" fmla="*/ 0 h 92"/>
                <a:gd name="T2" fmla="*/ 1 w 102"/>
                <a:gd name="T3" fmla="*/ 17 h 92"/>
                <a:gd name="T4" fmla="*/ 71 w 102"/>
                <a:gd name="T5" fmla="*/ 60 h 92"/>
                <a:gd name="T6" fmla="*/ 14 w 102"/>
                <a:gd name="T7" fmla="*/ 80 h 92"/>
                <a:gd name="T8" fmla="*/ 22 w 102"/>
                <a:gd name="T9" fmla="*/ 86 h 92"/>
                <a:gd name="T10" fmla="*/ 54 w 102"/>
                <a:gd name="T11" fmla="*/ 84 h 92"/>
                <a:gd name="T12" fmla="*/ 66 w 102"/>
                <a:gd name="T13" fmla="*/ 86 h 92"/>
                <a:gd name="T14" fmla="*/ 74 w 102"/>
                <a:gd name="T15" fmla="*/ 80 h 92"/>
                <a:gd name="T16" fmla="*/ 96 w 102"/>
                <a:gd name="T17" fmla="*/ 8 h 92"/>
                <a:gd name="T18" fmla="*/ 14 w 102"/>
                <a:gd name="T19" fmla="*/ 44 h 92"/>
                <a:gd name="T20" fmla="*/ 14 w 102"/>
                <a:gd name="T21" fmla="*/ 44 h 92"/>
                <a:gd name="T22" fmla="*/ 14 w 102"/>
                <a:gd name="T23" fmla="*/ 32 h 92"/>
                <a:gd name="T24" fmla="*/ 9 w 102"/>
                <a:gd name="T25" fmla="*/ 24 h 92"/>
                <a:gd name="T26" fmla="*/ 18 w 102"/>
                <a:gd name="T27" fmla="*/ 52 h 92"/>
                <a:gd name="T28" fmla="*/ 22 w 102"/>
                <a:gd name="T29" fmla="*/ 44 h 92"/>
                <a:gd name="T30" fmla="*/ 22 w 102"/>
                <a:gd name="T31" fmla="*/ 44 h 92"/>
                <a:gd name="T32" fmla="*/ 22 w 102"/>
                <a:gd name="T33" fmla="*/ 32 h 92"/>
                <a:gd name="T34" fmla="*/ 18 w 102"/>
                <a:gd name="T35" fmla="*/ 24 h 92"/>
                <a:gd name="T36" fmla="*/ 26 w 102"/>
                <a:gd name="T37" fmla="*/ 52 h 92"/>
                <a:gd name="T38" fmla="*/ 30 w 102"/>
                <a:gd name="T39" fmla="*/ 44 h 92"/>
                <a:gd name="T40" fmla="*/ 30 w 102"/>
                <a:gd name="T41" fmla="*/ 44 h 92"/>
                <a:gd name="T42" fmla="*/ 30 w 102"/>
                <a:gd name="T43" fmla="*/ 32 h 92"/>
                <a:gd name="T44" fmla="*/ 26 w 102"/>
                <a:gd name="T45" fmla="*/ 24 h 92"/>
                <a:gd name="T46" fmla="*/ 34 w 102"/>
                <a:gd name="T47" fmla="*/ 52 h 92"/>
                <a:gd name="T48" fmla="*/ 38 w 102"/>
                <a:gd name="T49" fmla="*/ 44 h 92"/>
                <a:gd name="T50" fmla="*/ 38 w 102"/>
                <a:gd name="T51" fmla="*/ 44 h 92"/>
                <a:gd name="T52" fmla="*/ 38 w 102"/>
                <a:gd name="T53" fmla="*/ 32 h 92"/>
                <a:gd name="T54" fmla="*/ 34 w 102"/>
                <a:gd name="T55" fmla="*/ 24 h 92"/>
                <a:gd name="T56" fmla="*/ 42 w 102"/>
                <a:gd name="T57" fmla="*/ 52 h 92"/>
                <a:gd name="T58" fmla="*/ 46 w 102"/>
                <a:gd name="T59" fmla="*/ 44 h 92"/>
                <a:gd name="T60" fmla="*/ 46 w 102"/>
                <a:gd name="T61" fmla="*/ 44 h 92"/>
                <a:gd name="T62" fmla="*/ 46 w 102"/>
                <a:gd name="T63" fmla="*/ 32 h 92"/>
                <a:gd name="T64" fmla="*/ 42 w 102"/>
                <a:gd name="T65" fmla="*/ 24 h 92"/>
                <a:gd name="T66" fmla="*/ 50 w 102"/>
                <a:gd name="T67" fmla="*/ 52 h 92"/>
                <a:gd name="T68" fmla="*/ 54 w 102"/>
                <a:gd name="T69" fmla="*/ 44 h 92"/>
                <a:gd name="T70" fmla="*/ 54 w 102"/>
                <a:gd name="T71" fmla="*/ 44 h 92"/>
                <a:gd name="T72" fmla="*/ 54 w 102"/>
                <a:gd name="T73" fmla="*/ 32 h 92"/>
                <a:gd name="T74" fmla="*/ 50 w 102"/>
                <a:gd name="T75" fmla="*/ 24 h 92"/>
                <a:gd name="T76" fmla="*/ 58 w 102"/>
                <a:gd name="T77" fmla="*/ 52 h 92"/>
                <a:gd name="T78" fmla="*/ 62 w 102"/>
                <a:gd name="T79" fmla="*/ 44 h 92"/>
                <a:gd name="T80" fmla="*/ 62 w 102"/>
                <a:gd name="T81" fmla="*/ 44 h 92"/>
                <a:gd name="T82" fmla="*/ 62 w 102"/>
                <a:gd name="T83" fmla="*/ 32 h 92"/>
                <a:gd name="T84" fmla="*/ 58 w 102"/>
                <a:gd name="T85" fmla="*/ 24 h 92"/>
                <a:gd name="T86" fmla="*/ 66 w 102"/>
                <a:gd name="T87" fmla="*/ 52 h 92"/>
                <a:gd name="T88" fmla="*/ 70 w 102"/>
                <a:gd name="T89" fmla="*/ 44 h 92"/>
                <a:gd name="T90" fmla="*/ 70 w 102"/>
                <a:gd name="T91" fmla="*/ 44 h 92"/>
                <a:gd name="T92" fmla="*/ 70 w 102"/>
                <a:gd name="T93" fmla="*/ 32 h 92"/>
                <a:gd name="T94" fmla="*/ 66 w 102"/>
                <a:gd name="T95" fmla="*/ 24 h 92"/>
                <a:gd name="T96" fmla="*/ 74 w 102"/>
                <a:gd name="T97" fmla="*/ 44 h 92"/>
                <a:gd name="T98" fmla="*/ 77 w 102"/>
                <a:gd name="T99" fmla="*/ 33 h 92"/>
                <a:gd name="T100" fmla="*/ 77 w 102"/>
                <a:gd name="T101" fmla="*/ 32 h 92"/>
                <a:gd name="T102" fmla="*/ 74 w 102"/>
                <a:gd name="T103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2" h="92">
                  <a:moveTo>
                    <a:pt x="98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6" y="0"/>
                    <a:pt x="85" y="1"/>
                    <a:pt x="84" y="3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2" y="17"/>
                    <a:pt x="1" y="17"/>
                  </a:cubicBezTo>
                  <a:cubicBezTo>
                    <a:pt x="0" y="18"/>
                    <a:pt x="0" y="20"/>
                    <a:pt x="0" y="21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10" y="60"/>
                    <a:pt x="12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6" y="76"/>
                    <a:pt x="14" y="78"/>
                    <a:pt x="14" y="80"/>
                  </a:cubicBezTo>
                  <a:cubicBezTo>
                    <a:pt x="14" y="82"/>
                    <a:pt x="16" y="84"/>
                    <a:pt x="18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5"/>
                    <a:pt x="22" y="85"/>
                    <a:pt x="22" y="86"/>
                  </a:cubicBezTo>
                  <a:cubicBezTo>
                    <a:pt x="22" y="89"/>
                    <a:pt x="25" y="92"/>
                    <a:pt x="28" y="92"/>
                  </a:cubicBezTo>
                  <a:cubicBezTo>
                    <a:pt x="31" y="92"/>
                    <a:pt x="34" y="89"/>
                    <a:pt x="34" y="86"/>
                  </a:cubicBezTo>
                  <a:cubicBezTo>
                    <a:pt x="34" y="85"/>
                    <a:pt x="34" y="85"/>
                    <a:pt x="34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4" y="85"/>
                    <a:pt x="54" y="85"/>
                    <a:pt x="54" y="86"/>
                  </a:cubicBezTo>
                  <a:cubicBezTo>
                    <a:pt x="54" y="89"/>
                    <a:pt x="57" y="92"/>
                    <a:pt x="60" y="92"/>
                  </a:cubicBezTo>
                  <a:cubicBezTo>
                    <a:pt x="63" y="92"/>
                    <a:pt x="66" y="89"/>
                    <a:pt x="66" y="86"/>
                  </a:cubicBezTo>
                  <a:cubicBezTo>
                    <a:pt x="66" y="85"/>
                    <a:pt x="66" y="85"/>
                    <a:pt x="66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4"/>
                    <a:pt x="73" y="82"/>
                    <a:pt x="74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00" y="8"/>
                    <a:pt x="102" y="6"/>
                    <a:pt x="102" y="4"/>
                  </a:cubicBezTo>
                  <a:cubicBezTo>
                    <a:pt x="102" y="2"/>
                    <a:pt x="100" y="0"/>
                    <a:pt x="98" y="0"/>
                  </a:cubicBezTo>
                  <a:close/>
                  <a:moveTo>
                    <a:pt x="14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0"/>
                    <a:pt x="14" y="40"/>
                    <a:pt x="14" y="40"/>
                  </a:cubicBezTo>
                  <a:lnTo>
                    <a:pt x="14" y="44"/>
                  </a:lnTo>
                  <a:close/>
                  <a:moveTo>
                    <a:pt x="1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4" y="36"/>
                  </a:lnTo>
                  <a:close/>
                  <a:moveTo>
                    <a:pt x="14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4" y="24"/>
                    <a:pt x="14" y="24"/>
                    <a:pt x="14" y="24"/>
                  </a:cubicBezTo>
                  <a:lnTo>
                    <a:pt x="14" y="28"/>
                  </a:lnTo>
                  <a:close/>
                  <a:moveTo>
                    <a:pt x="22" y="52"/>
                  </a:moveTo>
                  <a:cubicBezTo>
                    <a:pt x="18" y="52"/>
                    <a:pt x="18" y="52"/>
                    <a:pt x="18" y="52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2" y="48"/>
                    <a:pt x="22" y="48"/>
                    <a:pt x="22" y="48"/>
                  </a:cubicBezTo>
                  <a:lnTo>
                    <a:pt x="22" y="52"/>
                  </a:lnTo>
                  <a:close/>
                  <a:moveTo>
                    <a:pt x="22" y="44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2" y="40"/>
                    <a:pt x="22" y="40"/>
                    <a:pt x="22" y="40"/>
                  </a:cubicBezTo>
                  <a:lnTo>
                    <a:pt x="22" y="44"/>
                  </a:ln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6"/>
                  </a:lnTo>
                  <a:close/>
                  <a:moveTo>
                    <a:pt x="22" y="2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2" y="24"/>
                    <a:pt x="22" y="24"/>
                    <a:pt x="22" y="24"/>
                  </a:cubicBezTo>
                  <a:lnTo>
                    <a:pt x="22" y="28"/>
                  </a:lnTo>
                  <a:close/>
                  <a:moveTo>
                    <a:pt x="30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30" y="48"/>
                    <a:pt x="30" y="48"/>
                    <a:pt x="30" y="48"/>
                  </a:cubicBezTo>
                  <a:lnTo>
                    <a:pt x="30" y="52"/>
                  </a:lnTo>
                  <a:close/>
                  <a:moveTo>
                    <a:pt x="30" y="44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0" y="40"/>
                    <a:pt x="30" y="40"/>
                    <a:pt x="30" y="40"/>
                  </a:cubicBezTo>
                  <a:lnTo>
                    <a:pt x="30" y="44"/>
                  </a:lnTo>
                  <a:close/>
                  <a:moveTo>
                    <a:pt x="30" y="36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30" y="36"/>
                  </a:lnTo>
                  <a:close/>
                  <a:moveTo>
                    <a:pt x="30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28"/>
                  </a:lnTo>
                  <a:close/>
                  <a:moveTo>
                    <a:pt x="38" y="52"/>
                  </a:moveTo>
                  <a:cubicBezTo>
                    <a:pt x="34" y="52"/>
                    <a:pt x="34" y="52"/>
                    <a:pt x="34" y="5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38" y="52"/>
                  </a:lnTo>
                  <a:close/>
                  <a:moveTo>
                    <a:pt x="38" y="44"/>
                  </a:moveTo>
                  <a:cubicBezTo>
                    <a:pt x="34" y="44"/>
                    <a:pt x="34" y="44"/>
                    <a:pt x="34" y="44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8" y="40"/>
                    <a:pt x="38" y="40"/>
                    <a:pt x="38" y="40"/>
                  </a:cubicBezTo>
                  <a:lnTo>
                    <a:pt x="38" y="44"/>
                  </a:lnTo>
                  <a:close/>
                  <a:moveTo>
                    <a:pt x="38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8" y="32"/>
                    <a:pt x="38" y="32"/>
                    <a:pt x="38" y="32"/>
                  </a:cubicBezTo>
                  <a:lnTo>
                    <a:pt x="38" y="36"/>
                  </a:lnTo>
                  <a:close/>
                  <a:moveTo>
                    <a:pt x="38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8" y="24"/>
                    <a:pt x="38" y="24"/>
                    <a:pt x="38" y="24"/>
                  </a:cubicBezTo>
                  <a:lnTo>
                    <a:pt x="38" y="28"/>
                  </a:lnTo>
                  <a:close/>
                  <a:moveTo>
                    <a:pt x="46" y="52"/>
                  </a:moveTo>
                  <a:cubicBezTo>
                    <a:pt x="42" y="52"/>
                    <a:pt x="42" y="52"/>
                    <a:pt x="42" y="52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6" y="52"/>
                  </a:lnTo>
                  <a:close/>
                  <a:moveTo>
                    <a:pt x="46" y="44"/>
                  </a:moveTo>
                  <a:cubicBezTo>
                    <a:pt x="42" y="44"/>
                    <a:pt x="42" y="44"/>
                    <a:pt x="42" y="44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6" y="40"/>
                    <a:pt x="46" y="40"/>
                    <a:pt x="46" y="40"/>
                  </a:cubicBezTo>
                  <a:lnTo>
                    <a:pt x="46" y="44"/>
                  </a:lnTo>
                  <a:close/>
                  <a:moveTo>
                    <a:pt x="46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2"/>
                    <a:pt x="46" y="32"/>
                    <a:pt x="46" y="32"/>
                  </a:cubicBezTo>
                  <a:lnTo>
                    <a:pt x="46" y="36"/>
                  </a:lnTo>
                  <a:close/>
                  <a:moveTo>
                    <a:pt x="46" y="28"/>
                  </a:moveTo>
                  <a:cubicBezTo>
                    <a:pt x="42" y="28"/>
                    <a:pt x="42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46" y="28"/>
                  </a:lnTo>
                  <a:close/>
                  <a:moveTo>
                    <a:pt x="54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4" y="48"/>
                    <a:pt x="54" y="48"/>
                    <a:pt x="54" y="48"/>
                  </a:cubicBezTo>
                  <a:lnTo>
                    <a:pt x="54" y="52"/>
                  </a:lnTo>
                  <a:close/>
                  <a:moveTo>
                    <a:pt x="54" y="44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4" y="40"/>
                    <a:pt x="54" y="40"/>
                    <a:pt x="54" y="40"/>
                  </a:cubicBezTo>
                  <a:lnTo>
                    <a:pt x="54" y="44"/>
                  </a:lnTo>
                  <a:close/>
                  <a:moveTo>
                    <a:pt x="54" y="36"/>
                  </a:moveTo>
                  <a:cubicBezTo>
                    <a:pt x="50" y="36"/>
                    <a:pt x="50" y="36"/>
                    <a:pt x="50" y="36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54" y="36"/>
                  </a:lnTo>
                  <a:close/>
                  <a:moveTo>
                    <a:pt x="54" y="28"/>
                  </a:moveTo>
                  <a:cubicBezTo>
                    <a:pt x="50" y="28"/>
                    <a:pt x="50" y="28"/>
                    <a:pt x="50" y="28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4" y="24"/>
                    <a:pt x="54" y="24"/>
                    <a:pt x="54" y="24"/>
                  </a:cubicBezTo>
                  <a:lnTo>
                    <a:pt x="54" y="28"/>
                  </a:lnTo>
                  <a:close/>
                  <a:moveTo>
                    <a:pt x="62" y="52"/>
                  </a:moveTo>
                  <a:cubicBezTo>
                    <a:pt x="58" y="52"/>
                    <a:pt x="58" y="52"/>
                    <a:pt x="58" y="52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2" y="48"/>
                    <a:pt x="62" y="48"/>
                    <a:pt x="62" y="48"/>
                  </a:cubicBezTo>
                  <a:lnTo>
                    <a:pt x="62" y="52"/>
                  </a:lnTo>
                  <a:close/>
                  <a:moveTo>
                    <a:pt x="62" y="44"/>
                  </a:moveTo>
                  <a:cubicBezTo>
                    <a:pt x="58" y="44"/>
                    <a:pt x="58" y="44"/>
                    <a:pt x="58" y="44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2" y="44"/>
                  </a:lnTo>
                  <a:close/>
                  <a:moveTo>
                    <a:pt x="62" y="36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2" y="32"/>
                    <a:pt x="62" y="32"/>
                    <a:pt x="62" y="32"/>
                  </a:cubicBezTo>
                  <a:lnTo>
                    <a:pt x="62" y="36"/>
                  </a:lnTo>
                  <a:close/>
                  <a:moveTo>
                    <a:pt x="62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62" y="28"/>
                  </a:lnTo>
                  <a:close/>
                  <a:moveTo>
                    <a:pt x="70" y="5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70" y="48"/>
                    <a:pt x="70" y="48"/>
                    <a:pt x="70" y="48"/>
                  </a:cubicBezTo>
                  <a:lnTo>
                    <a:pt x="70" y="52"/>
                  </a:lnTo>
                  <a:close/>
                  <a:moveTo>
                    <a:pt x="70" y="44"/>
                  </a:moveTo>
                  <a:cubicBezTo>
                    <a:pt x="66" y="44"/>
                    <a:pt x="66" y="44"/>
                    <a:pt x="66" y="44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0" y="40"/>
                    <a:pt x="70" y="40"/>
                    <a:pt x="70" y="40"/>
                  </a:cubicBezTo>
                  <a:lnTo>
                    <a:pt x="70" y="44"/>
                  </a:lnTo>
                  <a:close/>
                  <a:moveTo>
                    <a:pt x="70" y="36"/>
                  </a:moveTo>
                  <a:cubicBezTo>
                    <a:pt x="66" y="36"/>
                    <a:pt x="66" y="36"/>
                    <a:pt x="66" y="36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70" y="32"/>
                    <a:pt x="70" y="32"/>
                    <a:pt x="70" y="32"/>
                  </a:cubicBezTo>
                  <a:lnTo>
                    <a:pt x="70" y="36"/>
                  </a:lnTo>
                  <a:close/>
                  <a:moveTo>
                    <a:pt x="70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70" y="24"/>
                    <a:pt x="70" y="24"/>
                    <a:pt x="70" y="24"/>
                  </a:cubicBezTo>
                  <a:lnTo>
                    <a:pt x="70" y="28"/>
                  </a:lnTo>
                  <a:close/>
                  <a:moveTo>
                    <a:pt x="74" y="44"/>
                  </a:moveTo>
                  <a:cubicBezTo>
                    <a:pt x="74" y="44"/>
                    <a:pt x="74" y="44"/>
                    <a:pt x="74" y="44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74" y="44"/>
                  </a:lnTo>
                  <a:close/>
                  <a:moveTo>
                    <a:pt x="77" y="33"/>
                  </a:moveTo>
                  <a:cubicBezTo>
                    <a:pt x="76" y="36"/>
                    <a:pt x="76" y="36"/>
                    <a:pt x="76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7" y="32"/>
                    <a:pt x="77" y="32"/>
                    <a:pt x="77" y="32"/>
                  </a:cubicBezTo>
                  <a:lnTo>
                    <a:pt x="77" y="33"/>
                  </a:lnTo>
                  <a:close/>
                  <a:moveTo>
                    <a:pt x="78" y="28"/>
                  </a:moveTo>
                  <a:cubicBezTo>
                    <a:pt x="74" y="28"/>
                    <a:pt x="74" y="28"/>
                    <a:pt x="74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4"/>
                    <a:pt x="79" y="24"/>
                    <a:pt x="79" y="24"/>
                  </a:cubicBezTo>
                  <a:lnTo>
                    <a:pt x="78" y="2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867983" y="5215519"/>
            <a:ext cx="228600" cy="229687"/>
            <a:chOff x="2704988" y="1598988"/>
            <a:chExt cx="490538" cy="489700"/>
          </a:xfrm>
        </p:grpSpPr>
        <p:sp>
          <p:nvSpPr>
            <p:cNvPr id="118" name="Oval 117"/>
            <p:cNvSpPr/>
            <p:nvPr/>
          </p:nvSpPr>
          <p:spPr>
            <a:xfrm>
              <a:off x="2704988" y="1598988"/>
              <a:ext cx="490538" cy="4897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Freeform 7"/>
            <p:cNvSpPr>
              <a:spLocks noChangeAspect="1"/>
            </p:cNvSpPr>
            <p:nvPr/>
          </p:nvSpPr>
          <p:spPr bwMode="auto">
            <a:xfrm>
              <a:off x="2771629" y="1644156"/>
              <a:ext cx="341279" cy="301752"/>
            </a:xfrm>
            <a:custGeom>
              <a:avLst/>
              <a:gdLst>
                <a:gd name="T0" fmla="*/ 163 w 166"/>
                <a:gd name="T1" fmla="*/ 77 h 147"/>
                <a:gd name="T2" fmla="*/ 90 w 166"/>
                <a:gd name="T3" fmla="*/ 4 h 147"/>
                <a:gd name="T4" fmla="*/ 76 w 166"/>
                <a:gd name="T5" fmla="*/ 4 h 147"/>
                <a:gd name="T6" fmla="*/ 4 w 166"/>
                <a:gd name="T7" fmla="*/ 77 h 147"/>
                <a:gd name="T8" fmla="*/ 7 w 166"/>
                <a:gd name="T9" fmla="*/ 84 h 147"/>
                <a:gd name="T10" fmla="*/ 22 w 166"/>
                <a:gd name="T11" fmla="*/ 84 h 147"/>
                <a:gd name="T12" fmla="*/ 22 w 166"/>
                <a:gd name="T13" fmla="*/ 140 h 147"/>
                <a:gd name="T14" fmla="*/ 29 w 166"/>
                <a:gd name="T15" fmla="*/ 147 h 147"/>
                <a:gd name="T16" fmla="*/ 65 w 166"/>
                <a:gd name="T17" fmla="*/ 147 h 147"/>
                <a:gd name="T18" fmla="*/ 65 w 166"/>
                <a:gd name="T19" fmla="*/ 91 h 147"/>
                <a:gd name="T20" fmla="*/ 102 w 166"/>
                <a:gd name="T21" fmla="*/ 91 h 147"/>
                <a:gd name="T22" fmla="*/ 102 w 166"/>
                <a:gd name="T23" fmla="*/ 147 h 147"/>
                <a:gd name="T24" fmla="*/ 139 w 166"/>
                <a:gd name="T25" fmla="*/ 147 h 147"/>
                <a:gd name="T26" fmla="*/ 144 w 166"/>
                <a:gd name="T27" fmla="*/ 140 h 147"/>
                <a:gd name="T28" fmla="*/ 144 w 166"/>
                <a:gd name="T29" fmla="*/ 84 h 147"/>
                <a:gd name="T30" fmla="*/ 160 w 166"/>
                <a:gd name="T31" fmla="*/ 84 h 147"/>
                <a:gd name="T32" fmla="*/ 163 w 166"/>
                <a:gd name="T33" fmla="*/ 7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47">
                  <a:moveTo>
                    <a:pt x="163" y="77"/>
                  </a:moveTo>
                  <a:cubicBezTo>
                    <a:pt x="90" y="4"/>
                    <a:pt x="90" y="4"/>
                    <a:pt x="90" y="4"/>
                  </a:cubicBezTo>
                  <a:cubicBezTo>
                    <a:pt x="86" y="0"/>
                    <a:pt x="80" y="0"/>
                    <a:pt x="76" y="4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0" y="81"/>
                    <a:pt x="1" y="84"/>
                    <a:pt x="7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2" y="144"/>
                    <a:pt x="22" y="147"/>
                    <a:pt x="29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4" y="147"/>
                    <a:pt x="144" y="144"/>
                    <a:pt x="144" y="140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5" y="84"/>
                    <a:pt x="166" y="81"/>
                    <a:pt x="163" y="7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39090" y="5207373"/>
            <a:ext cx="228600" cy="229687"/>
            <a:chOff x="3396044" y="1603242"/>
            <a:chExt cx="490538" cy="489700"/>
          </a:xfrm>
        </p:grpSpPr>
        <p:sp>
          <p:nvSpPr>
            <p:cNvPr id="116" name="Oval 115"/>
            <p:cNvSpPr/>
            <p:nvPr/>
          </p:nvSpPr>
          <p:spPr>
            <a:xfrm>
              <a:off x="3396044" y="1603242"/>
              <a:ext cx="490538" cy="4897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17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810" y="1650388"/>
              <a:ext cx="431352" cy="417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" name="Right Arrow 91"/>
          <p:cNvSpPr/>
          <p:nvPr/>
        </p:nvSpPr>
        <p:spPr>
          <a:xfrm>
            <a:off x="5129147" y="5223722"/>
            <a:ext cx="91440" cy="2132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025516" y="2830907"/>
            <a:ext cx="1226700" cy="9480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Based on existing research gaps, Latinum will propose one of the following steps to provide a robust set of insights around the SEGMENT shopper and the CATEGORY.</a:t>
            </a:r>
            <a:endParaRPr lang="en-US" sz="900" dirty="0">
              <a:solidFill>
                <a:srgbClr val="31313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949872" y="4054643"/>
            <a:ext cx="543761" cy="5260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 smtClean="0">
                <a:latin typeface="+mj-lt"/>
                <a:cs typeface="Arial" pitchFamily="34" charset="0"/>
              </a:rPr>
              <a:t>Primary Shopper  Research</a:t>
            </a:r>
            <a:endParaRPr lang="en-US" sz="900" dirty="0">
              <a:latin typeface="+mj-lt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954497" y="5102913"/>
            <a:ext cx="563125" cy="395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dirty="0" smtClean="0">
                <a:latin typeface="+mj-lt"/>
                <a:cs typeface="Arial" pitchFamily="34" charset="0"/>
              </a:rPr>
              <a:t>In-store audits</a:t>
            </a:r>
            <a:endParaRPr lang="en-US" sz="900" dirty="0">
              <a:latin typeface="+mj-lt"/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369652" y="2830906"/>
            <a:ext cx="1226700" cy="18640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Latinum will reach out to 3-4 non-compete members that currently have a similar focus as MEMBER.</a:t>
            </a:r>
            <a:endParaRPr lang="en-US" sz="900" dirty="0" smtClean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The team will hold discussions to uncover what’s worked/not around in-store execution and shopper marketing programs and  identify potential considerations for MEMBER.</a:t>
            </a:r>
            <a:endParaRPr lang="en-US" sz="900" dirty="0">
              <a:solidFill>
                <a:srgbClr val="31313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718472" y="2814533"/>
            <a:ext cx="1226700" cy="9480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Latinum will leverage the combined research to develop an actionable strategy across the shopper’s path to purchase.</a:t>
            </a:r>
            <a:endParaRPr lang="en-US" sz="900" dirty="0" smtClean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The final playbook will consist of 4 sections of synthesized insights:</a:t>
            </a:r>
            <a:endParaRPr lang="en-US" sz="900" dirty="0">
              <a:solidFill>
                <a:srgbClr val="31313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590744" y="4009621"/>
            <a:ext cx="710248" cy="9480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1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Leverage our VozLatinum community to dig deeper into purchase barriers and behaviors. </a:t>
            </a:r>
            <a:endParaRPr lang="en-US" sz="900" dirty="0">
              <a:solidFill>
                <a:srgbClr val="313131"/>
              </a:solidFill>
            </a:endParaRPr>
          </a:p>
        </p:txBody>
      </p:sp>
      <p:sp>
        <p:nvSpPr>
          <p:cNvPr id="99" name="Isosceles Triangle 98"/>
          <p:cNvSpPr/>
          <p:nvPr/>
        </p:nvSpPr>
        <p:spPr>
          <a:xfrm rot="5400000">
            <a:off x="2417150" y="4177026"/>
            <a:ext cx="223248" cy="75472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Isosceles Triangle 99"/>
          <p:cNvSpPr/>
          <p:nvPr/>
        </p:nvSpPr>
        <p:spPr>
          <a:xfrm rot="5400000">
            <a:off x="2419745" y="5257138"/>
            <a:ext cx="223248" cy="7547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595884" y="5097505"/>
            <a:ext cx="710248" cy="9480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lvl="1"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900" dirty="0">
                <a:solidFill>
                  <a:srgbClr val="313131"/>
                </a:solidFill>
                <a:latin typeface="+mj-lt"/>
              </a:rPr>
              <a:t>Visit specific retailers to understand best practices and how shopper insights come to life.</a:t>
            </a:r>
            <a:endParaRPr lang="en-US" sz="900" dirty="0">
              <a:solidFill>
                <a:srgbClr val="31313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916734" y="2814533"/>
            <a:ext cx="0" cy="32156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318286" y="2814533"/>
            <a:ext cx="0" cy="32156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614489" y="2798541"/>
            <a:ext cx="0" cy="321562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916147" y="4212952"/>
            <a:ext cx="1031004" cy="27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The SEGMENT Shopper</a:t>
            </a:r>
            <a:endParaRPr lang="en-US" sz="8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916147" y="4532132"/>
            <a:ext cx="1031004" cy="27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Key Purchase Occasions</a:t>
            </a:r>
            <a:endParaRPr lang="en-US" sz="8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916147" y="4869277"/>
            <a:ext cx="1031004" cy="27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Path-to-Purchase</a:t>
            </a:r>
            <a:endParaRPr lang="en-US" sz="8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916147" y="5690561"/>
            <a:ext cx="1031004" cy="2771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Shopper Marketing Best Practices</a:t>
            </a:r>
            <a:endParaRPr lang="en-US" sz="800" b="1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695682" y="4212877"/>
            <a:ext cx="274320" cy="2756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Arial" pitchFamily="34" charset="0"/>
              </a:rPr>
              <a:t>1</a:t>
            </a:r>
          </a:p>
        </p:txBody>
      </p:sp>
      <p:sp>
        <p:nvSpPr>
          <p:cNvPr id="112" name="Oval 111"/>
          <p:cNvSpPr/>
          <p:nvPr/>
        </p:nvSpPr>
        <p:spPr>
          <a:xfrm>
            <a:off x="4695682" y="4562198"/>
            <a:ext cx="274320" cy="2756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4695682" y="4904674"/>
            <a:ext cx="274320" cy="2756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Arial" pitchFamily="34" charset="0"/>
              </a:rPr>
              <a:t>3</a:t>
            </a:r>
          </a:p>
        </p:txBody>
      </p:sp>
      <p:sp>
        <p:nvSpPr>
          <p:cNvPr id="114" name="Oval 113"/>
          <p:cNvSpPr/>
          <p:nvPr/>
        </p:nvSpPr>
        <p:spPr>
          <a:xfrm>
            <a:off x="4695682" y="5730747"/>
            <a:ext cx="274320" cy="27562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  <a:latin typeface="+mj-lt"/>
                <a:cs typeface="Arial" pitchFamily="34" charset="0"/>
              </a:rPr>
              <a:t>4</a:t>
            </a:r>
          </a:p>
        </p:txBody>
      </p:sp>
      <p:sp>
        <p:nvSpPr>
          <p:cNvPr id="115" name="Right Arrow 114"/>
          <p:cNvSpPr/>
          <p:nvPr/>
        </p:nvSpPr>
        <p:spPr>
          <a:xfrm>
            <a:off x="5505047" y="5213484"/>
            <a:ext cx="91440" cy="21328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47940" y="1963636"/>
            <a:ext cx="5293601" cy="279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100" b="1" kern="0" dirty="0">
                <a:solidFill>
                  <a:srgbClr val="000000"/>
                </a:solidFill>
                <a:latin typeface="+mj-lt"/>
              </a:rPr>
              <a:t>Our approach to building the Shopper Marketing Playbook consists of 4 steps:</a:t>
            </a:r>
            <a:endParaRPr lang="en-US" sz="11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1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Product: Shopper Marketing Playbook</a:t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2826" y="649224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grpSp>
        <p:nvGrpSpPr>
          <p:cNvPr id="28" name="Group 10"/>
          <p:cNvGrpSpPr/>
          <p:nvPr/>
        </p:nvGrpSpPr>
        <p:grpSpPr>
          <a:xfrm>
            <a:off x="114300" y="791925"/>
            <a:ext cx="8879019" cy="6009939"/>
            <a:chOff x="114300" y="791925"/>
            <a:chExt cx="8879019" cy="6009939"/>
          </a:xfrm>
        </p:grpSpPr>
        <p:sp>
          <p:nvSpPr>
            <p:cNvPr id="58" name="Rectangle 26"/>
            <p:cNvSpPr/>
            <p:nvPr/>
          </p:nvSpPr>
          <p:spPr>
            <a:xfrm>
              <a:off x="114300" y="5858295"/>
              <a:ext cx="5362575" cy="94356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0" lvl="1">
                <a:spcBef>
                  <a:spcPts val="600"/>
                </a:spcBef>
                <a:buClr>
                  <a:schemeClr val="accent1"/>
                </a:buClr>
                <a:buSzPct val="100000"/>
              </a:pPr>
              <a:r>
                <a:rPr lang="en-US" sz="1050" b="1" u="sng" dirty="0" smtClean="0">
                  <a:solidFill>
                    <a:srgbClr val="313131"/>
                  </a:solidFill>
                  <a:latin typeface="+mj-lt"/>
                </a:rPr>
                <a:t>Deliverable: </a:t>
              </a:r>
              <a:r>
                <a:rPr lang="en-US" sz="1050" dirty="0" smtClean="0">
                  <a:solidFill>
                    <a:srgbClr val="313131"/>
                  </a:solidFill>
                  <a:latin typeface="+mj-lt"/>
                </a:rPr>
                <a:t>A comprehensive PowerPoint deck organized into the 4 sections detailed above. </a:t>
              </a:r>
              <a:endParaRPr lang="en-US" sz="1050" dirty="0">
                <a:solidFill>
                  <a:srgbClr val="313131"/>
                </a:solidFill>
                <a:latin typeface="+mj-lt"/>
              </a:endParaRPr>
            </a:p>
          </p:txBody>
        </p:sp>
        <p:grpSp>
          <p:nvGrpSpPr>
            <p:cNvPr id="26" name="Group 28"/>
            <p:cNvGrpSpPr/>
            <p:nvPr/>
          </p:nvGrpSpPr>
          <p:grpSpPr>
            <a:xfrm>
              <a:off x="114300" y="791925"/>
              <a:ext cx="8879019" cy="4870983"/>
              <a:chOff x="114300" y="791925"/>
              <a:chExt cx="8879019" cy="4870983"/>
            </a:xfrm>
          </p:grpSpPr>
          <p:sp>
            <p:nvSpPr>
              <p:cNvPr id="6" name="AutoShape 12"/>
              <p:cNvSpPr>
                <a:spLocks noChangeArrowheads="1"/>
              </p:cNvSpPr>
              <p:nvPr/>
            </p:nvSpPr>
            <p:spPr bwMode="gray">
              <a:xfrm>
                <a:off x="196553" y="1685537"/>
                <a:ext cx="2379049" cy="519991"/>
              </a:xfrm>
              <a:prstGeom prst="chevron">
                <a:avLst>
                  <a:gd name="adj" fmla="val 32374"/>
                </a:avLst>
              </a:prstGeom>
              <a:solidFill>
                <a:schemeClr val="accent4">
                  <a:lumMod val="50000"/>
                </a:schemeClr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anchor="ctr"/>
              <a:lstStyle/>
              <a:p>
                <a:pPr algn="ctr" defTabSz="91440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r>
                  <a:rPr lang="en-US" sz="1200" b="1" dirty="0" smtClean="0">
                    <a:solidFill>
                      <a:prstClr val="white"/>
                    </a:solidFill>
                    <a:latin typeface="+mj-lt"/>
                    <a:cs typeface="Arial" pitchFamily="34" charset="0"/>
                  </a:rPr>
                  <a:t>Download and Synthesize</a:t>
                </a:r>
                <a:endParaRPr lang="en-US" sz="1200" b="1" dirty="0">
                  <a:solidFill>
                    <a:prstClr val="white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AutoShape 13"/>
              <p:cNvSpPr>
                <a:spLocks noChangeArrowheads="1"/>
              </p:cNvSpPr>
              <p:nvPr/>
            </p:nvSpPr>
            <p:spPr bwMode="gray">
              <a:xfrm>
                <a:off x="2461189" y="1685537"/>
                <a:ext cx="2294586" cy="519991"/>
              </a:xfrm>
              <a:prstGeom prst="chevron">
                <a:avLst>
                  <a:gd name="adj" fmla="val 32374"/>
                </a:avLst>
              </a:prstGeom>
              <a:solidFill>
                <a:schemeClr val="accent4">
                  <a:lumMod val="75000"/>
                </a:schemeClr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anchor="ctr"/>
              <a:lstStyle/>
              <a:p>
                <a:pPr algn="ctr" defTabSz="91440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r>
                  <a:rPr lang="en-US" sz="1200" b="1" dirty="0" smtClean="0">
                    <a:solidFill>
                      <a:prstClr val="white"/>
                    </a:solidFill>
                    <a:latin typeface="+mj-lt"/>
                    <a:cs typeface="Arial" pitchFamily="34" charset="0"/>
                  </a:rPr>
                  <a:t>Fill in Gaps with Custom Research</a:t>
                </a:r>
                <a:endParaRPr lang="en-US" sz="1200" b="1" dirty="0">
                  <a:solidFill>
                    <a:prstClr val="white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AutoShape 14"/>
              <p:cNvSpPr>
                <a:spLocks noChangeArrowheads="1"/>
              </p:cNvSpPr>
              <p:nvPr/>
            </p:nvSpPr>
            <p:spPr bwMode="gray">
              <a:xfrm>
                <a:off x="4653150" y="1685537"/>
                <a:ext cx="2221394" cy="519991"/>
              </a:xfrm>
              <a:prstGeom prst="chevron">
                <a:avLst>
                  <a:gd name="adj" fmla="val 32374"/>
                </a:avLst>
              </a:prstGeom>
              <a:solidFill>
                <a:schemeClr val="tx2">
                  <a:lumMod val="75000"/>
                </a:schemeClr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anchor="ctr"/>
              <a:lstStyle/>
              <a:p>
                <a:pPr algn="ctr" defTabSz="91440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r>
                  <a:rPr lang="en-US" sz="1200" b="1" dirty="0" smtClean="0">
                    <a:solidFill>
                      <a:prstClr val="white"/>
                    </a:solidFill>
                    <a:latin typeface="+mj-lt"/>
                    <a:cs typeface="Arial" pitchFamily="34" charset="0"/>
                  </a:rPr>
                  <a:t>Peer Learning</a:t>
                </a:r>
                <a:endParaRPr lang="en-US" sz="1200" b="1" dirty="0">
                  <a:solidFill>
                    <a:prstClr val="white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AutoShape 15"/>
              <p:cNvSpPr>
                <a:spLocks noChangeArrowheads="1"/>
              </p:cNvSpPr>
              <p:nvPr/>
            </p:nvSpPr>
            <p:spPr bwMode="gray">
              <a:xfrm>
                <a:off x="6780471" y="1685537"/>
                <a:ext cx="2212848" cy="519991"/>
              </a:xfrm>
              <a:prstGeom prst="chevron">
                <a:avLst>
                  <a:gd name="adj" fmla="val 32560"/>
                </a:avLst>
              </a:prstGeom>
              <a:solidFill>
                <a:schemeClr val="bg1">
                  <a:lumMod val="75000"/>
                </a:schemeClr>
              </a:solidFill>
              <a:ln w="12700" cap="rnd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anchor="ctr"/>
              <a:lstStyle/>
              <a:p>
                <a:pPr algn="ctr" defTabSz="914400">
                  <a:lnSpc>
                    <a:spcPct val="110000"/>
                  </a:lnSpc>
                  <a:spcBef>
                    <a:spcPct val="20000"/>
                  </a:spcBef>
                  <a:defRPr/>
                </a:pPr>
                <a:r>
                  <a:rPr lang="en-US" sz="1200" b="1" dirty="0" smtClean="0">
                    <a:solidFill>
                      <a:prstClr val="white"/>
                    </a:solidFill>
                    <a:latin typeface="+mj-lt"/>
                    <a:cs typeface="Arial" pitchFamily="34" charset="0"/>
                  </a:rPr>
                  <a:t>Finalize Playbook</a:t>
                </a:r>
                <a:endParaRPr lang="en-US" sz="1200" b="1" dirty="0">
                  <a:solidFill>
                    <a:prstClr val="white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" name="Rectangle 33"/>
              <p:cNvSpPr/>
              <p:nvPr/>
            </p:nvSpPr>
            <p:spPr>
              <a:xfrm>
                <a:off x="227237" y="2351493"/>
                <a:ext cx="2140562" cy="206000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Compile and synthesize existing MEMBER research on SEGMENT behaviors, shopper insights, and consumption in relation to the CATEGORY. </a:t>
                </a:r>
              </a:p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Complement with Latinum research and shopper knowledge, to further understand SEGMENT growth, interaction with the CATEGORY, and shopping preferences.</a:t>
                </a:r>
              </a:p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</a:pPr>
                <a:r>
                  <a:rPr lang="en-US" sz="1050" dirty="0">
                    <a:solidFill>
                      <a:srgbClr val="313131"/>
                    </a:solidFill>
                    <a:latin typeface="+mj-lt"/>
                  </a:rPr>
                  <a:t>The intent of phase 1 is to understand what is known and where gaps exist, based on comparable GM research.</a:t>
                </a:r>
              </a:p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</a:pPr>
                <a:endParaRPr lang="en-US" sz="1050" dirty="0" smtClean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12" name="TextBox 34"/>
              <p:cNvSpPr txBox="1"/>
              <p:nvPr/>
            </p:nvSpPr>
            <p:spPr>
              <a:xfrm>
                <a:off x="6936094" y="4807219"/>
                <a:ext cx="10244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4">
                        <a:lumMod val="50000"/>
                      </a:schemeClr>
                    </a:solidFill>
                    <a:latin typeface="+mj-lt"/>
                  </a:rPr>
                  <a:t>Pre-store</a:t>
                </a:r>
                <a:endParaRPr lang="en-US" sz="800" b="1" dirty="0">
                  <a:solidFill>
                    <a:schemeClr val="accent4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3" name="TextBox 35"/>
              <p:cNvSpPr txBox="1"/>
              <p:nvPr/>
            </p:nvSpPr>
            <p:spPr>
              <a:xfrm>
                <a:off x="7409921" y="4807219"/>
                <a:ext cx="10244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4">
                        <a:lumMod val="50000"/>
                      </a:schemeClr>
                    </a:solidFill>
                    <a:latin typeface="+mj-lt"/>
                  </a:rPr>
                  <a:t>In-store</a:t>
                </a:r>
                <a:endParaRPr lang="en-US" sz="800" b="1" dirty="0">
                  <a:solidFill>
                    <a:schemeClr val="accent4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4" name="TextBox 36"/>
              <p:cNvSpPr txBox="1"/>
              <p:nvPr/>
            </p:nvSpPr>
            <p:spPr>
              <a:xfrm>
                <a:off x="7871443" y="4807219"/>
                <a:ext cx="10244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 smtClean="0">
                    <a:solidFill>
                      <a:schemeClr val="accent4">
                        <a:lumMod val="50000"/>
                      </a:schemeClr>
                    </a:solidFill>
                    <a:latin typeface="+mj-lt"/>
                  </a:rPr>
                  <a:t>In-aisle</a:t>
                </a:r>
                <a:endParaRPr lang="en-US" sz="800" b="1" dirty="0">
                  <a:solidFill>
                    <a:schemeClr val="accent4">
                      <a:lumMod val="5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15" name="Group 39"/>
              <p:cNvGrpSpPr/>
              <p:nvPr/>
            </p:nvGrpSpPr>
            <p:grpSpPr>
              <a:xfrm>
                <a:off x="8218921" y="4596972"/>
                <a:ext cx="228600" cy="228600"/>
                <a:chOff x="4087100" y="1578252"/>
                <a:chExt cx="490538" cy="489700"/>
              </a:xfrm>
            </p:grpSpPr>
            <p:sp>
              <p:nvSpPr>
                <p:cNvPr id="16" name="Oval 90"/>
                <p:cNvSpPr/>
                <p:nvPr/>
              </p:nvSpPr>
              <p:spPr>
                <a:xfrm>
                  <a:off x="4087100" y="1578252"/>
                  <a:ext cx="490538" cy="4897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7" name="Freeform 129"/>
                <p:cNvSpPr>
                  <a:spLocks noChangeAspect="1" noEditPoints="1"/>
                </p:cNvSpPr>
                <p:nvPr/>
              </p:nvSpPr>
              <p:spPr bwMode="auto">
                <a:xfrm flipH="1">
                  <a:off x="4141625" y="1694128"/>
                  <a:ext cx="374419" cy="309729"/>
                </a:xfrm>
                <a:custGeom>
                  <a:avLst/>
                  <a:gdLst>
                    <a:gd name="T0" fmla="*/ 88 w 102"/>
                    <a:gd name="T1" fmla="*/ 0 h 92"/>
                    <a:gd name="T2" fmla="*/ 1 w 102"/>
                    <a:gd name="T3" fmla="*/ 17 h 92"/>
                    <a:gd name="T4" fmla="*/ 71 w 102"/>
                    <a:gd name="T5" fmla="*/ 60 h 92"/>
                    <a:gd name="T6" fmla="*/ 14 w 102"/>
                    <a:gd name="T7" fmla="*/ 80 h 92"/>
                    <a:gd name="T8" fmla="*/ 22 w 102"/>
                    <a:gd name="T9" fmla="*/ 86 h 92"/>
                    <a:gd name="T10" fmla="*/ 54 w 102"/>
                    <a:gd name="T11" fmla="*/ 84 h 92"/>
                    <a:gd name="T12" fmla="*/ 66 w 102"/>
                    <a:gd name="T13" fmla="*/ 86 h 92"/>
                    <a:gd name="T14" fmla="*/ 74 w 102"/>
                    <a:gd name="T15" fmla="*/ 80 h 92"/>
                    <a:gd name="T16" fmla="*/ 96 w 102"/>
                    <a:gd name="T17" fmla="*/ 8 h 92"/>
                    <a:gd name="T18" fmla="*/ 14 w 102"/>
                    <a:gd name="T19" fmla="*/ 44 h 92"/>
                    <a:gd name="T20" fmla="*/ 14 w 102"/>
                    <a:gd name="T21" fmla="*/ 44 h 92"/>
                    <a:gd name="T22" fmla="*/ 14 w 102"/>
                    <a:gd name="T23" fmla="*/ 32 h 92"/>
                    <a:gd name="T24" fmla="*/ 9 w 102"/>
                    <a:gd name="T25" fmla="*/ 24 h 92"/>
                    <a:gd name="T26" fmla="*/ 18 w 102"/>
                    <a:gd name="T27" fmla="*/ 52 h 92"/>
                    <a:gd name="T28" fmla="*/ 22 w 102"/>
                    <a:gd name="T29" fmla="*/ 44 h 92"/>
                    <a:gd name="T30" fmla="*/ 22 w 102"/>
                    <a:gd name="T31" fmla="*/ 44 h 92"/>
                    <a:gd name="T32" fmla="*/ 22 w 102"/>
                    <a:gd name="T33" fmla="*/ 32 h 92"/>
                    <a:gd name="T34" fmla="*/ 18 w 102"/>
                    <a:gd name="T35" fmla="*/ 24 h 92"/>
                    <a:gd name="T36" fmla="*/ 26 w 102"/>
                    <a:gd name="T37" fmla="*/ 52 h 92"/>
                    <a:gd name="T38" fmla="*/ 30 w 102"/>
                    <a:gd name="T39" fmla="*/ 44 h 92"/>
                    <a:gd name="T40" fmla="*/ 30 w 102"/>
                    <a:gd name="T41" fmla="*/ 44 h 92"/>
                    <a:gd name="T42" fmla="*/ 30 w 102"/>
                    <a:gd name="T43" fmla="*/ 32 h 92"/>
                    <a:gd name="T44" fmla="*/ 26 w 102"/>
                    <a:gd name="T45" fmla="*/ 24 h 92"/>
                    <a:gd name="T46" fmla="*/ 34 w 102"/>
                    <a:gd name="T47" fmla="*/ 52 h 92"/>
                    <a:gd name="T48" fmla="*/ 38 w 102"/>
                    <a:gd name="T49" fmla="*/ 44 h 92"/>
                    <a:gd name="T50" fmla="*/ 38 w 102"/>
                    <a:gd name="T51" fmla="*/ 44 h 92"/>
                    <a:gd name="T52" fmla="*/ 38 w 102"/>
                    <a:gd name="T53" fmla="*/ 32 h 92"/>
                    <a:gd name="T54" fmla="*/ 34 w 102"/>
                    <a:gd name="T55" fmla="*/ 24 h 92"/>
                    <a:gd name="T56" fmla="*/ 42 w 102"/>
                    <a:gd name="T57" fmla="*/ 52 h 92"/>
                    <a:gd name="T58" fmla="*/ 46 w 102"/>
                    <a:gd name="T59" fmla="*/ 44 h 92"/>
                    <a:gd name="T60" fmla="*/ 46 w 102"/>
                    <a:gd name="T61" fmla="*/ 44 h 92"/>
                    <a:gd name="T62" fmla="*/ 46 w 102"/>
                    <a:gd name="T63" fmla="*/ 32 h 92"/>
                    <a:gd name="T64" fmla="*/ 42 w 102"/>
                    <a:gd name="T65" fmla="*/ 24 h 92"/>
                    <a:gd name="T66" fmla="*/ 50 w 102"/>
                    <a:gd name="T67" fmla="*/ 52 h 92"/>
                    <a:gd name="T68" fmla="*/ 54 w 102"/>
                    <a:gd name="T69" fmla="*/ 44 h 92"/>
                    <a:gd name="T70" fmla="*/ 54 w 102"/>
                    <a:gd name="T71" fmla="*/ 44 h 92"/>
                    <a:gd name="T72" fmla="*/ 54 w 102"/>
                    <a:gd name="T73" fmla="*/ 32 h 92"/>
                    <a:gd name="T74" fmla="*/ 50 w 102"/>
                    <a:gd name="T75" fmla="*/ 24 h 92"/>
                    <a:gd name="T76" fmla="*/ 58 w 102"/>
                    <a:gd name="T77" fmla="*/ 52 h 92"/>
                    <a:gd name="T78" fmla="*/ 62 w 102"/>
                    <a:gd name="T79" fmla="*/ 44 h 92"/>
                    <a:gd name="T80" fmla="*/ 62 w 102"/>
                    <a:gd name="T81" fmla="*/ 44 h 92"/>
                    <a:gd name="T82" fmla="*/ 62 w 102"/>
                    <a:gd name="T83" fmla="*/ 32 h 92"/>
                    <a:gd name="T84" fmla="*/ 58 w 102"/>
                    <a:gd name="T85" fmla="*/ 24 h 92"/>
                    <a:gd name="T86" fmla="*/ 66 w 102"/>
                    <a:gd name="T87" fmla="*/ 52 h 92"/>
                    <a:gd name="T88" fmla="*/ 70 w 102"/>
                    <a:gd name="T89" fmla="*/ 44 h 92"/>
                    <a:gd name="T90" fmla="*/ 70 w 102"/>
                    <a:gd name="T91" fmla="*/ 44 h 92"/>
                    <a:gd name="T92" fmla="*/ 70 w 102"/>
                    <a:gd name="T93" fmla="*/ 32 h 92"/>
                    <a:gd name="T94" fmla="*/ 66 w 102"/>
                    <a:gd name="T95" fmla="*/ 24 h 92"/>
                    <a:gd name="T96" fmla="*/ 74 w 102"/>
                    <a:gd name="T97" fmla="*/ 44 h 92"/>
                    <a:gd name="T98" fmla="*/ 77 w 102"/>
                    <a:gd name="T99" fmla="*/ 33 h 92"/>
                    <a:gd name="T100" fmla="*/ 77 w 102"/>
                    <a:gd name="T101" fmla="*/ 32 h 92"/>
                    <a:gd name="T102" fmla="*/ 74 w 102"/>
                    <a:gd name="T103" fmla="*/ 24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2" h="92">
                      <a:moveTo>
                        <a:pt x="98" y="0"/>
                      </a:move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6" y="0"/>
                        <a:pt x="85" y="1"/>
                        <a:pt x="84" y="3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3" y="16"/>
                        <a:pt x="2" y="17"/>
                        <a:pt x="1" y="17"/>
                      </a:cubicBezTo>
                      <a:cubicBezTo>
                        <a:pt x="0" y="18"/>
                        <a:pt x="0" y="20"/>
                        <a:pt x="0" y="21"/>
                      </a:cubicBezTo>
                      <a:cubicBezTo>
                        <a:pt x="8" y="57"/>
                        <a:pt x="8" y="57"/>
                        <a:pt x="8" y="57"/>
                      </a:cubicBezTo>
                      <a:cubicBezTo>
                        <a:pt x="8" y="59"/>
                        <a:pt x="10" y="60"/>
                        <a:pt x="12" y="60"/>
                      </a:cubicBezTo>
                      <a:cubicBezTo>
                        <a:pt x="71" y="60"/>
                        <a:pt x="71" y="60"/>
                        <a:pt x="71" y="60"/>
                      </a:cubicBezTo>
                      <a:cubicBezTo>
                        <a:pt x="67" y="76"/>
                        <a:pt x="67" y="76"/>
                        <a:pt x="67" y="76"/>
                      </a:cubicBezTo>
                      <a:cubicBezTo>
                        <a:pt x="22" y="76"/>
                        <a:pt x="22" y="76"/>
                        <a:pt x="22" y="76"/>
                      </a:cubicBezTo>
                      <a:cubicBezTo>
                        <a:pt x="18" y="76"/>
                        <a:pt x="18" y="76"/>
                        <a:pt x="18" y="76"/>
                      </a:cubicBezTo>
                      <a:cubicBezTo>
                        <a:pt x="16" y="76"/>
                        <a:pt x="14" y="78"/>
                        <a:pt x="14" y="80"/>
                      </a:cubicBezTo>
                      <a:cubicBezTo>
                        <a:pt x="14" y="82"/>
                        <a:pt x="16" y="84"/>
                        <a:pt x="18" y="84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2" y="85"/>
                        <a:pt x="22" y="85"/>
                        <a:pt x="22" y="86"/>
                      </a:cubicBezTo>
                      <a:cubicBezTo>
                        <a:pt x="22" y="89"/>
                        <a:pt x="25" y="92"/>
                        <a:pt x="28" y="92"/>
                      </a:cubicBezTo>
                      <a:cubicBezTo>
                        <a:pt x="31" y="92"/>
                        <a:pt x="34" y="89"/>
                        <a:pt x="34" y="86"/>
                      </a:cubicBezTo>
                      <a:cubicBezTo>
                        <a:pt x="34" y="85"/>
                        <a:pt x="34" y="85"/>
                        <a:pt x="34" y="84"/>
                      </a:cubicBezTo>
                      <a:cubicBezTo>
                        <a:pt x="54" y="84"/>
                        <a:pt x="54" y="84"/>
                        <a:pt x="54" y="84"/>
                      </a:cubicBezTo>
                      <a:cubicBezTo>
                        <a:pt x="54" y="84"/>
                        <a:pt x="54" y="84"/>
                        <a:pt x="54" y="84"/>
                      </a:cubicBezTo>
                      <a:cubicBezTo>
                        <a:pt x="54" y="85"/>
                        <a:pt x="54" y="85"/>
                        <a:pt x="54" y="86"/>
                      </a:cubicBezTo>
                      <a:cubicBezTo>
                        <a:pt x="54" y="89"/>
                        <a:pt x="57" y="92"/>
                        <a:pt x="60" y="92"/>
                      </a:cubicBezTo>
                      <a:cubicBezTo>
                        <a:pt x="63" y="92"/>
                        <a:pt x="66" y="89"/>
                        <a:pt x="66" y="86"/>
                      </a:cubicBezTo>
                      <a:cubicBezTo>
                        <a:pt x="66" y="85"/>
                        <a:pt x="66" y="85"/>
                        <a:pt x="66" y="84"/>
                      </a:cubicBezTo>
                      <a:cubicBezTo>
                        <a:pt x="68" y="84"/>
                        <a:pt x="68" y="84"/>
                        <a:pt x="68" y="84"/>
                      </a:cubicBezTo>
                      <a:cubicBezTo>
                        <a:pt x="70" y="84"/>
                        <a:pt x="70" y="84"/>
                        <a:pt x="70" y="84"/>
                      </a:cubicBezTo>
                      <a:cubicBezTo>
                        <a:pt x="72" y="84"/>
                        <a:pt x="73" y="82"/>
                        <a:pt x="74" y="80"/>
                      </a:cubicBezTo>
                      <a:cubicBezTo>
                        <a:pt x="74" y="80"/>
                        <a:pt x="74" y="80"/>
                        <a:pt x="74" y="80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4" y="8"/>
                        <a:pt x="94" y="8"/>
                        <a:pt x="94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100" y="8"/>
                        <a:pt x="102" y="6"/>
                        <a:pt x="102" y="4"/>
                      </a:cubicBezTo>
                      <a:cubicBezTo>
                        <a:pt x="102" y="2"/>
                        <a:pt x="100" y="0"/>
                        <a:pt x="98" y="0"/>
                      </a:cubicBezTo>
                      <a:close/>
                      <a:moveTo>
                        <a:pt x="14" y="44"/>
                      </a:move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3" y="40"/>
                        <a:pt x="13" y="40"/>
                        <a:pt x="13" y="40"/>
                      </a:cubicBezTo>
                      <a:cubicBezTo>
                        <a:pt x="14" y="40"/>
                        <a:pt x="14" y="40"/>
                        <a:pt x="14" y="40"/>
                      </a:cubicBezTo>
                      <a:lnTo>
                        <a:pt x="14" y="44"/>
                      </a:lnTo>
                      <a:close/>
                      <a:moveTo>
                        <a:pt x="14" y="36"/>
                      </a:move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4" y="32"/>
                        <a:pt x="14" y="32"/>
                        <a:pt x="14" y="32"/>
                      </a:cubicBezTo>
                      <a:lnTo>
                        <a:pt x="14" y="36"/>
                      </a:lnTo>
                      <a:close/>
                      <a:moveTo>
                        <a:pt x="14" y="28"/>
                      </a:move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lnTo>
                        <a:pt x="14" y="28"/>
                      </a:lnTo>
                      <a:close/>
                      <a:moveTo>
                        <a:pt x="22" y="52"/>
                      </a:moveTo>
                      <a:cubicBezTo>
                        <a:pt x="18" y="52"/>
                        <a:pt x="18" y="52"/>
                        <a:pt x="18" y="52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lnTo>
                        <a:pt x="22" y="52"/>
                      </a:lnTo>
                      <a:close/>
                      <a:moveTo>
                        <a:pt x="22" y="44"/>
                      </a:move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8" y="40"/>
                        <a:pt x="18" y="40"/>
                        <a:pt x="18" y="40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lnTo>
                        <a:pt x="22" y="44"/>
                      </a:lnTo>
                      <a:close/>
                      <a:moveTo>
                        <a:pt x="22" y="36"/>
                      </a:move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18" y="32"/>
                        <a:pt x="18" y="32"/>
                        <a:pt x="18" y="32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lnTo>
                        <a:pt x="22" y="36"/>
                      </a:lnTo>
                      <a:close/>
                      <a:moveTo>
                        <a:pt x="22" y="28"/>
                      </a:move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lnTo>
                        <a:pt x="22" y="28"/>
                      </a:lnTo>
                      <a:close/>
                      <a:moveTo>
                        <a:pt x="30" y="52"/>
                      </a:move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30" y="48"/>
                        <a:pt x="30" y="48"/>
                        <a:pt x="30" y="48"/>
                      </a:cubicBezTo>
                      <a:lnTo>
                        <a:pt x="30" y="52"/>
                      </a:lnTo>
                      <a:close/>
                      <a:moveTo>
                        <a:pt x="30" y="4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lnTo>
                        <a:pt x="30" y="44"/>
                      </a:lnTo>
                      <a:close/>
                      <a:moveTo>
                        <a:pt x="30" y="36"/>
                      </a:moveTo>
                      <a:cubicBezTo>
                        <a:pt x="26" y="36"/>
                        <a:pt x="26" y="36"/>
                        <a:pt x="26" y="36"/>
                      </a:cubicBezTo>
                      <a:cubicBezTo>
                        <a:pt x="26" y="32"/>
                        <a:pt x="26" y="32"/>
                        <a:pt x="26" y="32"/>
                      </a:cubicBezTo>
                      <a:cubicBezTo>
                        <a:pt x="30" y="32"/>
                        <a:pt x="30" y="32"/>
                        <a:pt x="30" y="32"/>
                      </a:cubicBezTo>
                      <a:lnTo>
                        <a:pt x="30" y="36"/>
                      </a:lnTo>
                      <a:close/>
                      <a:moveTo>
                        <a:pt x="30" y="28"/>
                      </a:move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4"/>
                        <a:pt x="26" y="24"/>
                        <a:pt x="26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lnTo>
                        <a:pt x="30" y="28"/>
                      </a:lnTo>
                      <a:close/>
                      <a:moveTo>
                        <a:pt x="38" y="52"/>
                      </a:moveTo>
                      <a:cubicBezTo>
                        <a:pt x="34" y="52"/>
                        <a:pt x="34" y="52"/>
                        <a:pt x="34" y="52"/>
                      </a:cubicBezTo>
                      <a:cubicBezTo>
                        <a:pt x="34" y="48"/>
                        <a:pt x="34" y="48"/>
                        <a:pt x="34" y="48"/>
                      </a:cubicBezTo>
                      <a:cubicBezTo>
                        <a:pt x="38" y="48"/>
                        <a:pt x="38" y="48"/>
                        <a:pt x="38" y="48"/>
                      </a:cubicBezTo>
                      <a:lnTo>
                        <a:pt x="38" y="52"/>
                      </a:lnTo>
                      <a:close/>
                      <a:moveTo>
                        <a:pt x="38" y="44"/>
                      </a:moveTo>
                      <a:cubicBezTo>
                        <a:pt x="34" y="44"/>
                        <a:pt x="34" y="44"/>
                        <a:pt x="34" y="44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8" y="40"/>
                        <a:pt x="38" y="40"/>
                        <a:pt x="38" y="40"/>
                      </a:cubicBezTo>
                      <a:lnTo>
                        <a:pt x="38" y="44"/>
                      </a:lnTo>
                      <a:close/>
                      <a:moveTo>
                        <a:pt x="38" y="36"/>
                      </a:move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  <a:lnTo>
                        <a:pt x="38" y="36"/>
                      </a:lnTo>
                      <a:close/>
                      <a:moveTo>
                        <a:pt x="38" y="28"/>
                      </a:move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8" y="24"/>
                        <a:pt x="38" y="24"/>
                        <a:pt x="38" y="24"/>
                      </a:cubicBezTo>
                      <a:lnTo>
                        <a:pt x="38" y="28"/>
                      </a:lnTo>
                      <a:close/>
                      <a:moveTo>
                        <a:pt x="46" y="52"/>
                      </a:move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46" y="48"/>
                        <a:pt x="46" y="48"/>
                        <a:pt x="46" y="48"/>
                      </a:cubicBezTo>
                      <a:lnTo>
                        <a:pt x="46" y="52"/>
                      </a:lnTo>
                      <a:close/>
                      <a:moveTo>
                        <a:pt x="46" y="44"/>
                      </a:moveTo>
                      <a:cubicBezTo>
                        <a:pt x="42" y="44"/>
                        <a:pt x="42" y="44"/>
                        <a:pt x="42" y="44"/>
                      </a:cubicBezTo>
                      <a:cubicBezTo>
                        <a:pt x="42" y="40"/>
                        <a:pt x="42" y="40"/>
                        <a:pt x="42" y="40"/>
                      </a:cubicBezTo>
                      <a:cubicBezTo>
                        <a:pt x="46" y="40"/>
                        <a:pt x="46" y="40"/>
                        <a:pt x="46" y="40"/>
                      </a:cubicBezTo>
                      <a:lnTo>
                        <a:pt x="46" y="44"/>
                      </a:lnTo>
                      <a:close/>
                      <a:moveTo>
                        <a:pt x="46" y="36"/>
                      </a:move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6" y="32"/>
                        <a:pt x="46" y="32"/>
                        <a:pt x="46" y="32"/>
                      </a:cubicBezTo>
                      <a:lnTo>
                        <a:pt x="46" y="36"/>
                      </a:lnTo>
                      <a:close/>
                      <a:moveTo>
                        <a:pt x="46" y="28"/>
                      </a:moveTo>
                      <a:cubicBezTo>
                        <a:pt x="42" y="28"/>
                        <a:pt x="42" y="28"/>
                        <a:pt x="42" y="28"/>
                      </a:cubicBezTo>
                      <a:cubicBezTo>
                        <a:pt x="42" y="24"/>
                        <a:pt x="42" y="24"/>
                        <a:pt x="42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lnTo>
                        <a:pt x="46" y="28"/>
                      </a:lnTo>
                      <a:close/>
                      <a:moveTo>
                        <a:pt x="54" y="52"/>
                      </a:move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48"/>
                        <a:pt x="50" y="48"/>
                        <a:pt x="50" y="48"/>
                      </a:cubicBezTo>
                      <a:cubicBezTo>
                        <a:pt x="54" y="48"/>
                        <a:pt x="54" y="48"/>
                        <a:pt x="54" y="48"/>
                      </a:cubicBezTo>
                      <a:lnTo>
                        <a:pt x="54" y="52"/>
                      </a:lnTo>
                      <a:close/>
                      <a:moveTo>
                        <a:pt x="54" y="44"/>
                      </a:moveTo>
                      <a:cubicBezTo>
                        <a:pt x="50" y="44"/>
                        <a:pt x="50" y="44"/>
                        <a:pt x="50" y="44"/>
                      </a:cubicBezTo>
                      <a:cubicBezTo>
                        <a:pt x="50" y="40"/>
                        <a:pt x="50" y="40"/>
                        <a:pt x="50" y="40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lnTo>
                        <a:pt x="54" y="44"/>
                      </a:lnTo>
                      <a:close/>
                      <a:moveTo>
                        <a:pt x="54" y="36"/>
                      </a:moveTo>
                      <a:cubicBezTo>
                        <a:pt x="50" y="36"/>
                        <a:pt x="50" y="36"/>
                        <a:pt x="50" y="36"/>
                      </a:cubicBezTo>
                      <a:cubicBezTo>
                        <a:pt x="50" y="32"/>
                        <a:pt x="50" y="32"/>
                        <a:pt x="50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lnTo>
                        <a:pt x="54" y="36"/>
                      </a:lnTo>
                      <a:close/>
                      <a:moveTo>
                        <a:pt x="54" y="28"/>
                      </a:move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50" y="24"/>
                        <a:pt x="50" y="24"/>
                        <a:pt x="50" y="24"/>
                      </a:cubicBezTo>
                      <a:cubicBezTo>
                        <a:pt x="54" y="24"/>
                        <a:pt x="54" y="24"/>
                        <a:pt x="54" y="24"/>
                      </a:cubicBezTo>
                      <a:lnTo>
                        <a:pt x="54" y="28"/>
                      </a:lnTo>
                      <a:close/>
                      <a:moveTo>
                        <a:pt x="62" y="52"/>
                      </a:moveTo>
                      <a:cubicBezTo>
                        <a:pt x="58" y="52"/>
                        <a:pt x="58" y="52"/>
                        <a:pt x="58" y="52"/>
                      </a:cubicBez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2" y="48"/>
                        <a:pt x="62" y="48"/>
                        <a:pt x="62" y="48"/>
                      </a:cubicBezTo>
                      <a:lnTo>
                        <a:pt x="62" y="52"/>
                      </a:lnTo>
                      <a:close/>
                      <a:moveTo>
                        <a:pt x="62" y="44"/>
                      </a:moveTo>
                      <a:cubicBezTo>
                        <a:pt x="58" y="44"/>
                        <a:pt x="58" y="44"/>
                        <a:pt x="58" y="44"/>
                      </a:cubicBez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lnTo>
                        <a:pt x="62" y="44"/>
                      </a:lnTo>
                      <a:close/>
                      <a:moveTo>
                        <a:pt x="62" y="36"/>
                      </a:moveTo>
                      <a:cubicBezTo>
                        <a:pt x="58" y="36"/>
                        <a:pt x="58" y="36"/>
                        <a:pt x="58" y="36"/>
                      </a:cubicBezTo>
                      <a:cubicBezTo>
                        <a:pt x="58" y="32"/>
                        <a:pt x="58" y="32"/>
                        <a:pt x="58" y="32"/>
                      </a:cubicBezTo>
                      <a:cubicBezTo>
                        <a:pt x="62" y="32"/>
                        <a:pt x="62" y="32"/>
                        <a:pt x="62" y="32"/>
                      </a:cubicBezTo>
                      <a:lnTo>
                        <a:pt x="62" y="36"/>
                      </a:lnTo>
                      <a:close/>
                      <a:moveTo>
                        <a:pt x="62" y="28"/>
                      </a:move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8" y="24"/>
                        <a:pt x="58" y="24"/>
                        <a:pt x="58" y="24"/>
                      </a:cubicBezTo>
                      <a:cubicBezTo>
                        <a:pt x="62" y="24"/>
                        <a:pt x="62" y="24"/>
                        <a:pt x="62" y="24"/>
                      </a:cubicBezTo>
                      <a:lnTo>
                        <a:pt x="62" y="28"/>
                      </a:lnTo>
                      <a:close/>
                      <a:moveTo>
                        <a:pt x="70" y="52"/>
                      </a:moveTo>
                      <a:cubicBezTo>
                        <a:pt x="66" y="52"/>
                        <a:pt x="66" y="52"/>
                        <a:pt x="66" y="52"/>
                      </a:cubicBezTo>
                      <a:cubicBezTo>
                        <a:pt x="66" y="48"/>
                        <a:pt x="66" y="48"/>
                        <a:pt x="66" y="48"/>
                      </a:cubicBezTo>
                      <a:cubicBezTo>
                        <a:pt x="70" y="48"/>
                        <a:pt x="70" y="48"/>
                        <a:pt x="70" y="48"/>
                      </a:cubicBezTo>
                      <a:lnTo>
                        <a:pt x="70" y="52"/>
                      </a:lnTo>
                      <a:close/>
                      <a:moveTo>
                        <a:pt x="70" y="44"/>
                      </a:move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40"/>
                        <a:pt x="66" y="40"/>
                        <a:pt x="66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lnTo>
                        <a:pt x="70" y="44"/>
                      </a:lnTo>
                      <a:close/>
                      <a:moveTo>
                        <a:pt x="70" y="36"/>
                      </a:move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2"/>
                        <a:pt x="66" y="32"/>
                        <a:pt x="66" y="32"/>
                      </a:cubicBezTo>
                      <a:cubicBezTo>
                        <a:pt x="70" y="32"/>
                        <a:pt x="70" y="32"/>
                        <a:pt x="70" y="32"/>
                      </a:cubicBezTo>
                      <a:lnTo>
                        <a:pt x="70" y="36"/>
                      </a:lnTo>
                      <a:close/>
                      <a:moveTo>
                        <a:pt x="70" y="28"/>
                      </a:moveTo>
                      <a:cubicBezTo>
                        <a:pt x="66" y="28"/>
                        <a:pt x="66" y="28"/>
                        <a:pt x="66" y="28"/>
                      </a:cubicBezTo>
                      <a:cubicBezTo>
                        <a:pt x="66" y="24"/>
                        <a:pt x="66" y="24"/>
                        <a:pt x="66" y="24"/>
                      </a:cubicBezTo>
                      <a:cubicBezTo>
                        <a:pt x="70" y="24"/>
                        <a:pt x="70" y="24"/>
                        <a:pt x="70" y="24"/>
                      </a:cubicBezTo>
                      <a:lnTo>
                        <a:pt x="70" y="28"/>
                      </a:lnTo>
                      <a:close/>
                      <a:moveTo>
                        <a:pt x="74" y="44"/>
                      </a:move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0"/>
                        <a:pt x="74" y="40"/>
                        <a:pt x="74" y="40"/>
                      </a:cubicBezTo>
                      <a:cubicBezTo>
                        <a:pt x="75" y="40"/>
                        <a:pt x="75" y="40"/>
                        <a:pt x="75" y="40"/>
                      </a:cubicBezTo>
                      <a:lnTo>
                        <a:pt x="74" y="44"/>
                      </a:lnTo>
                      <a:close/>
                      <a:moveTo>
                        <a:pt x="77" y="33"/>
                      </a:move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4" y="36"/>
                        <a:pt x="74" y="36"/>
                        <a:pt x="74" y="36"/>
                      </a:cubicBezTo>
                      <a:cubicBezTo>
                        <a:pt x="74" y="32"/>
                        <a:pt x="74" y="32"/>
                        <a:pt x="74" y="32"/>
                      </a:cubicBezTo>
                      <a:cubicBezTo>
                        <a:pt x="77" y="32"/>
                        <a:pt x="77" y="32"/>
                        <a:pt x="77" y="32"/>
                      </a:cubicBezTo>
                      <a:lnTo>
                        <a:pt x="77" y="33"/>
                      </a:lnTo>
                      <a:close/>
                      <a:moveTo>
                        <a:pt x="78" y="28"/>
                      </a:moveTo>
                      <a:cubicBezTo>
                        <a:pt x="74" y="28"/>
                        <a:pt x="74" y="28"/>
                        <a:pt x="74" y="28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9" y="24"/>
                        <a:pt x="79" y="24"/>
                        <a:pt x="79" y="24"/>
                      </a:cubicBezTo>
                      <a:lnTo>
                        <a:pt x="78" y="28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800" dirty="0">
                    <a:solidFill>
                      <a:srgbClr val="00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8" name="Group 51"/>
              <p:cNvGrpSpPr/>
              <p:nvPr/>
            </p:nvGrpSpPr>
            <p:grpSpPr>
              <a:xfrm>
                <a:off x="7359210" y="4596972"/>
                <a:ext cx="228600" cy="228600"/>
                <a:chOff x="2704988" y="1598988"/>
                <a:chExt cx="490538" cy="489700"/>
              </a:xfrm>
            </p:grpSpPr>
            <p:sp>
              <p:nvSpPr>
                <p:cNvPr id="19" name="Oval 88"/>
                <p:cNvSpPr/>
                <p:nvPr/>
              </p:nvSpPr>
              <p:spPr>
                <a:xfrm>
                  <a:off x="2704988" y="1598988"/>
                  <a:ext cx="490538" cy="4897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" name="Freeform 7"/>
                <p:cNvSpPr>
                  <a:spLocks noChangeAspect="1"/>
                </p:cNvSpPr>
                <p:nvPr/>
              </p:nvSpPr>
              <p:spPr bwMode="auto">
                <a:xfrm>
                  <a:off x="2771629" y="1644156"/>
                  <a:ext cx="341279" cy="301752"/>
                </a:xfrm>
                <a:custGeom>
                  <a:avLst/>
                  <a:gdLst>
                    <a:gd name="T0" fmla="*/ 163 w 166"/>
                    <a:gd name="T1" fmla="*/ 77 h 147"/>
                    <a:gd name="T2" fmla="*/ 90 w 166"/>
                    <a:gd name="T3" fmla="*/ 4 h 147"/>
                    <a:gd name="T4" fmla="*/ 76 w 166"/>
                    <a:gd name="T5" fmla="*/ 4 h 147"/>
                    <a:gd name="T6" fmla="*/ 4 w 166"/>
                    <a:gd name="T7" fmla="*/ 77 h 147"/>
                    <a:gd name="T8" fmla="*/ 7 w 166"/>
                    <a:gd name="T9" fmla="*/ 84 h 147"/>
                    <a:gd name="T10" fmla="*/ 22 w 166"/>
                    <a:gd name="T11" fmla="*/ 84 h 147"/>
                    <a:gd name="T12" fmla="*/ 22 w 166"/>
                    <a:gd name="T13" fmla="*/ 140 h 147"/>
                    <a:gd name="T14" fmla="*/ 29 w 166"/>
                    <a:gd name="T15" fmla="*/ 147 h 147"/>
                    <a:gd name="T16" fmla="*/ 65 w 166"/>
                    <a:gd name="T17" fmla="*/ 147 h 147"/>
                    <a:gd name="T18" fmla="*/ 65 w 166"/>
                    <a:gd name="T19" fmla="*/ 91 h 147"/>
                    <a:gd name="T20" fmla="*/ 102 w 166"/>
                    <a:gd name="T21" fmla="*/ 91 h 147"/>
                    <a:gd name="T22" fmla="*/ 102 w 166"/>
                    <a:gd name="T23" fmla="*/ 147 h 147"/>
                    <a:gd name="T24" fmla="*/ 139 w 166"/>
                    <a:gd name="T25" fmla="*/ 147 h 147"/>
                    <a:gd name="T26" fmla="*/ 144 w 166"/>
                    <a:gd name="T27" fmla="*/ 140 h 147"/>
                    <a:gd name="T28" fmla="*/ 144 w 166"/>
                    <a:gd name="T29" fmla="*/ 84 h 147"/>
                    <a:gd name="T30" fmla="*/ 160 w 166"/>
                    <a:gd name="T31" fmla="*/ 84 h 147"/>
                    <a:gd name="T32" fmla="*/ 163 w 166"/>
                    <a:gd name="T33" fmla="*/ 7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6" h="147">
                      <a:moveTo>
                        <a:pt x="163" y="77"/>
                      </a:moveTo>
                      <a:cubicBezTo>
                        <a:pt x="90" y="4"/>
                        <a:pt x="90" y="4"/>
                        <a:pt x="90" y="4"/>
                      </a:cubicBezTo>
                      <a:cubicBezTo>
                        <a:pt x="86" y="0"/>
                        <a:pt x="80" y="0"/>
                        <a:pt x="76" y="4"/>
                      </a:cubicBezTo>
                      <a:cubicBezTo>
                        <a:pt x="4" y="77"/>
                        <a:pt x="4" y="77"/>
                        <a:pt x="4" y="77"/>
                      </a:cubicBezTo>
                      <a:cubicBezTo>
                        <a:pt x="0" y="81"/>
                        <a:pt x="1" y="84"/>
                        <a:pt x="7" y="84"/>
                      </a:cubicBezTo>
                      <a:cubicBezTo>
                        <a:pt x="22" y="84"/>
                        <a:pt x="22" y="84"/>
                        <a:pt x="22" y="84"/>
                      </a:cubicBezTo>
                      <a:cubicBezTo>
                        <a:pt x="22" y="140"/>
                        <a:pt x="22" y="140"/>
                        <a:pt x="22" y="140"/>
                      </a:cubicBezTo>
                      <a:cubicBezTo>
                        <a:pt x="22" y="144"/>
                        <a:pt x="22" y="147"/>
                        <a:pt x="29" y="147"/>
                      </a:cubicBezTo>
                      <a:cubicBezTo>
                        <a:pt x="65" y="147"/>
                        <a:pt x="65" y="147"/>
                        <a:pt x="65" y="147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cubicBezTo>
                        <a:pt x="102" y="91"/>
                        <a:pt x="102" y="91"/>
                        <a:pt x="102" y="91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39" y="147"/>
                        <a:pt x="139" y="147"/>
                        <a:pt x="139" y="147"/>
                      </a:cubicBezTo>
                      <a:cubicBezTo>
                        <a:pt x="144" y="147"/>
                        <a:pt x="144" y="144"/>
                        <a:pt x="144" y="140"/>
                      </a:cubicBezTo>
                      <a:cubicBezTo>
                        <a:pt x="144" y="84"/>
                        <a:pt x="144" y="84"/>
                        <a:pt x="144" y="84"/>
                      </a:cubicBezTo>
                      <a:cubicBezTo>
                        <a:pt x="160" y="84"/>
                        <a:pt x="160" y="84"/>
                        <a:pt x="160" y="84"/>
                      </a:cubicBezTo>
                      <a:cubicBezTo>
                        <a:pt x="165" y="84"/>
                        <a:pt x="166" y="81"/>
                        <a:pt x="163" y="7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/>
                  <a:endParaRPr lang="en-US" sz="1800" dirty="0">
                    <a:solidFill>
                      <a:prstClr val="black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1" name="Group 52"/>
              <p:cNvGrpSpPr/>
              <p:nvPr/>
            </p:nvGrpSpPr>
            <p:grpSpPr>
              <a:xfrm>
                <a:off x="7772688" y="4596972"/>
                <a:ext cx="228600" cy="228600"/>
                <a:chOff x="3396044" y="1603242"/>
                <a:chExt cx="490538" cy="489700"/>
              </a:xfrm>
            </p:grpSpPr>
            <p:sp>
              <p:nvSpPr>
                <p:cNvPr id="22" name="Oval 86"/>
                <p:cNvSpPr/>
                <p:nvPr/>
              </p:nvSpPr>
              <p:spPr>
                <a:xfrm>
                  <a:off x="3396044" y="1603242"/>
                  <a:ext cx="490538" cy="4897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smtClean="0">
                    <a:latin typeface="+mj-lt"/>
                    <a:cs typeface="Arial" pitchFamily="34" charset="0"/>
                  </a:endParaRPr>
                </a:p>
              </p:txBody>
            </p:sp>
            <p:pic>
              <p:nvPicPr>
                <p:cNvPr id="23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12810" y="1650388"/>
                  <a:ext cx="431352" cy="4175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4" name="Right Arrow 58"/>
              <p:cNvSpPr/>
              <p:nvPr/>
            </p:nvSpPr>
            <p:spPr>
              <a:xfrm>
                <a:off x="7610266" y="4605136"/>
                <a:ext cx="133718" cy="212272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" name="Rectangle 59"/>
              <p:cNvSpPr/>
              <p:nvPr/>
            </p:nvSpPr>
            <p:spPr>
              <a:xfrm>
                <a:off x="2551474" y="2337408"/>
                <a:ext cx="1969252" cy="94356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Based on existing research gaps, Latinum will propose one of the following steps to provide a robust set of insights around the SEGMENT shopper and the CATEGORY.</a:t>
                </a:r>
                <a:endParaRPr lang="en-US" sz="1050" dirty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38" name="Rectangle 64"/>
              <p:cNvSpPr/>
              <p:nvPr/>
            </p:nvSpPr>
            <p:spPr>
              <a:xfrm>
                <a:off x="2596294" y="3421423"/>
                <a:ext cx="749056" cy="53011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 dirty="0" smtClean="0">
                    <a:latin typeface="+mj-lt"/>
                    <a:cs typeface="Arial" pitchFamily="34" charset="0"/>
                  </a:rPr>
                  <a:t>Primary Shopper  Research</a:t>
                </a:r>
                <a:endParaRPr lang="en-US" sz="1100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9" name="Rectangle 65"/>
              <p:cNvSpPr/>
              <p:nvPr/>
            </p:nvSpPr>
            <p:spPr>
              <a:xfrm>
                <a:off x="2575602" y="4598658"/>
                <a:ext cx="765862" cy="39368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100" dirty="0" smtClean="0">
                    <a:latin typeface="+mj-lt"/>
                    <a:cs typeface="Arial" pitchFamily="34" charset="0"/>
                  </a:rPr>
                  <a:t>In-store audits</a:t>
                </a:r>
                <a:endParaRPr lang="en-US" sz="1100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3" name="Rectangle 66"/>
              <p:cNvSpPr/>
              <p:nvPr/>
            </p:nvSpPr>
            <p:spPr>
              <a:xfrm>
                <a:off x="4709248" y="2337407"/>
                <a:ext cx="1969252" cy="185525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  <a:defRPr/>
                </a:pPr>
                <a:r>
                  <a:rPr lang="en-US" sz="1050" dirty="0">
                    <a:solidFill>
                      <a:srgbClr val="313131"/>
                    </a:solidFill>
                    <a:latin typeface="+mj-lt"/>
                  </a:rPr>
                  <a:t>Latinum will reach out to 3-4 non-compete members that currently have </a:t>
                </a: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a similar </a:t>
                </a:r>
                <a:r>
                  <a:rPr lang="en-US" sz="1050" dirty="0">
                    <a:solidFill>
                      <a:srgbClr val="313131"/>
                    </a:solidFill>
                    <a:latin typeface="+mj-lt"/>
                  </a:rPr>
                  <a:t>focus </a:t>
                </a: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as MEMBER.</a:t>
                </a:r>
              </a:p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  <a:defRPr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The team </a:t>
                </a:r>
                <a:r>
                  <a:rPr lang="en-US" sz="1050" dirty="0">
                    <a:solidFill>
                      <a:srgbClr val="313131"/>
                    </a:solidFill>
                    <a:latin typeface="+mj-lt"/>
                  </a:rPr>
                  <a:t>will hold discussions to uncover what’s worked/not around in-store execution and shopper marketing programs and  identify potential considerations for </a:t>
                </a: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MEMBER.</a:t>
                </a:r>
                <a:endParaRPr lang="en-US" sz="1050" dirty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44" name="Rectangle 67"/>
              <p:cNvSpPr/>
              <p:nvPr/>
            </p:nvSpPr>
            <p:spPr>
              <a:xfrm>
                <a:off x="6874544" y="2321112"/>
                <a:ext cx="1969252" cy="94356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  <a:defRPr/>
                </a:pPr>
                <a:r>
                  <a:rPr lang="en-US" sz="1050" dirty="0">
                    <a:solidFill>
                      <a:srgbClr val="313131"/>
                    </a:solidFill>
                    <a:latin typeface="+mj-lt"/>
                  </a:rPr>
                  <a:t>Latinum will leverage the combined research to develop an actionable strategy across the shopper’s path to </a:t>
                </a: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purchase.</a:t>
                </a:r>
              </a:p>
              <a:p>
                <a:pPr marL="114300" lvl="1" indent="-114300"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/>
                  <a:buChar char="•"/>
                  <a:defRPr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The final playbook will consist of 4 sections of synthesized insights:</a:t>
                </a:r>
                <a:endParaRPr lang="en-US" sz="1050" dirty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45" name="Rectangle 68"/>
              <p:cNvSpPr/>
              <p:nvPr/>
            </p:nvSpPr>
            <p:spPr>
              <a:xfrm>
                <a:off x="3458848" y="3415743"/>
                <a:ext cx="1140179" cy="94356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lvl="1">
                  <a:spcBef>
                    <a:spcPts val="600"/>
                  </a:spcBef>
                  <a:buClr>
                    <a:schemeClr val="accent1"/>
                  </a:buClr>
                  <a:buSzPct val="100000"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Leverage our VozLatinum community to dig deeper into purchase barriers and behaviors. </a:t>
                </a:r>
                <a:endParaRPr lang="en-US" sz="1050" dirty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46" name="Isosceles Triangle 69"/>
              <p:cNvSpPr/>
              <p:nvPr/>
            </p:nvSpPr>
            <p:spPr>
              <a:xfrm rot="5400000">
                <a:off x="3248270" y="3559334"/>
                <a:ext cx="222191" cy="121157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Isosceles Triangle 70"/>
              <p:cNvSpPr/>
              <p:nvPr/>
            </p:nvSpPr>
            <p:spPr>
              <a:xfrm rot="5400000">
                <a:off x="3252436" y="4729131"/>
                <a:ext cx="222191" cy="121157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8" name="Rectangle 71"/>
              <p:cNvSpPr/>
              <p:nvPr/>
            </p:nvSpPr>
            <p:spPr>
              <a:xfrm>
                <a:off x="3467100" y="4593275"/>
                <a:ext cx="1140179" cy="94356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marL="0" lvl="1">
                  <a:spcBef>
                    <a:spcPts val="600"/>
                  </a:spcBef>
                  <a:buClr>
                    <a:schemeClr val="accent1"/>
                  </a:buClr>
                  <a:buSzPct val="100000"/>
                </a:pPr>
                <a:r>
                  <a:rPr lang="en-US" sz="1050" dirty="0" smtClean="0">
                    <a:solidFill>
                      <a:srgbClr val="313131"/>
                    </a:solidFill>
                    <a:latin typeface="+mj-lt"/>
                  </a:rPr>
                  <a:t>Visit specific retailers to understand best practices and how shopper insights come to life.</a:t>
                </a:r>
                <a:endParaRPr lang="en-US" sz="1050" dirty="0">
                  <a:solidFill>
                    <a:srgbClr val="313131"/>
                  </a:solidFill>
                  <a:latin typeface="+mj-lt"/>
                </a:endParaRPr>
              </a:p>
            </p:txBody>
          </p:sp>
          <p:sp>
            <p:nvSpPr>
              <p:cNvPr id="49" name="Rectangle 72"/>
              <p:cNvSpPr/>
              <p:nvPr/>
            </p:nvSpPr>
            <p:spPr>
              <a:xfrm>
                <a:off x="114300" y="791925"/>
                <a:ext cx="8833147" cy="77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Bef>
                    <a:spcPct val="80000"/>
                  </a:spcBef>
                  <a:buClr>
                    <a:srgbClr val="000000"/>
                  </a:buClr>
                  <a:buSzPct val="80000"/>
                </a:pPr>
                <a:r>
                  <a:rPr lang="en-US" sz="1400" b="1" kern="0" dirty="0" smtClean="0">
                    <a:solidFill>
                      <a:srgbClr val="000000"/>
                    </a:solidFill>
                    <a:latin typeface="+mj-lt"/>
                  </a:rPr>
                  <a:t>Our Shopper Marketing Playbook is a comprehensive tool meant to illustrate the importance of the SEGMENT shopper to both your brand’s and retailer’s growth, and to enable teams to engage through SEGMENT in-store execution and shopper programs.  Our approach to building the Shopper Marketing Playbook consists of 4 phases:</a:t>
                </a:r>
                <a:endParaRPr lang="en-US" sz="1400" b="1" kern="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cxnSp>
            <p:nvCxnSpPr>
              <p:cNvPr id="54" name="Straight Connector 73"/>
              <p:cNvCxnSpPr/>
              <p:nvPr/>
            </p:nvCxnSpPr>
            <p:spPr>
              <a:xfrm>
                <a:off x="114300" y="5662908"/>
                <a:ext cx="86868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5B9BD5"/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55" name="Straight Connector 74"/>
              <p:cNvCxnSpPr/>
              <p:nvPr/>
            </p:nvCxnSpPr>
            <p:spPr>
              <a:xfrm>
                <a:off x="2376843" y="2321112"/>
                <a:ext cx="0" cy="32004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75"/>
              <p:cNvCxnSpPr/>
              <p:nvPr/>
            </p:nvCxnSpPr>
            <p:spPr>
              <a:xfrm>
                <a:off x="4626790" y="2321112"/>
                <a:ext cx="0" cy="32004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76"/>
              <p:cNvCxnSpPr/>
              <p:nvPr/>
            </p:nvCxnSpPr>
            <p:spPr>
              <a:xfrm>
                <a:off x="6814652" y="2295715"/>
                <a:ext cx="0" cy="32004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77"/>
              <p:cNvSpPr/>
              <p:nvPr/>
            </p:nvSpPr>
            <p:spPr>
              <a:xfrm>
                <a:off x="7146004" y="3599151"/>
                <a:ext cx="1655096" cy="2758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The SEGMENT Shopper</a:t>
                </a:r>
                <a:endParaRPr lang="en-US" sz="1000" b="1" dirty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1" name="Rectangle 78"/>
              <p:cNvSpPr/>
              <p:nvPr/>
            </p:nvSpPr>
            <p:spPr>
              <a:xfrm>
                <a:off x="7146004" y="3916820"/>
                <a:ext cx="1655096" cy="2758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Key Purchase Occasions</a:t>
                </a:r>
                <a:endParaRPr lang="en-US" sz="1000" b="1" dirty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2" name="Rectangle 79"/>
              <p:cNvSpPr/>
              <p:nvPr/>
            </p:nvSpPr>
            <p:spPr>
              <a:xfrm>
                <a:off x="7146004" y="4252369"/>
                <a:ext cx="1655096" cy="27584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Path-to-Purchase</a:t>
                </a:r>
                <a:endParaRPr lang="en-US" sz="1000" b="1" dirty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0" name="Rectangle 80"/>
              <p:cNvSpPr/>
              <p:nvPr/>
            </p:nvSpPr>
            <p:spPr>
              <a:xfrm>
                <a:off x="7146004" y="5069765"/>
                <a:ext cx="1655096" cy="3404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1000" b="1" dirty="0" smtClean="0">
                    <a:solidFill>
                      <a:schemeClr val="tx1"/>
                    </a:solidFill>
                    <a:latin typeface="+mj-lt"/>
                    <a:cs typeface="Arial" pitchFamily="34" charset="0"/>
                  </a:rPr>
                  <a:t>Shopper Marketing Best Practices</a:t>
                </a:r>
                <a:endParaRPr lang="en-US" sz="1000" b="1" dirty="0">
                  <a:solidFill>
                    <a:schemeClr val="tx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1" name="Oval 81"/>
              <p:cNvSpPr/>
              <p:nvPr/>
            </p:nvSpPr>
            <p:spPr>
              <a:xfrm>
                <a:off x="6914414" y="3599077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61" name="Oval 82"/>
              <p:cNvSpPr/>
              <p:nvPr/>
            </p:nvSpPr>
            <p:spPr>
              <a:xfrm>
                <a:off x="6914414" y="3946744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  <a:cs typeface="Arial" pitchFamily="34" charset="0"/>
                  </a:rPr>
                  <a:t>2</a:t>
                </a:r>
              </a:p>
            </p:txBody>
          </p:sp>
          <p:sp>
            <p:nvSpPr>
              <p:cNvPr id="62" name="Oval 83"/>
              <p:cNvSpPr/>
              <p:nvPr/>
            </p:nvSpPr>
            <p:spPr>
              <a:xfrm>
                <a:off x="6914414" y="4287598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  <a:cs typeface="Arial" pitchFamily="34" charset="0"/>
                  </a:rPr>
                  <a:t>3</a:t>
                </a:r>
              </a:p>
            </p:txBody>
          </p:sp>
          <p:sp>
            <p:nvSpPr>
              <p:cNvPr id="63" name="Oval 84"/>
              <p:cNvSpPr/>
              <p:nvPr/>
            </p:nvSpPr>
            <p:spPr>
              <a:xfrm>
                <a:off x="6914414" y="510976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4">
                        <a:lumMod val="75000"/>
                      </a:schemeClr>
                    </a:solidFill>
                    <a:latin typeface="+mj-lt"/>
                    <a:cs typeface="Arial" pitchFamily="34" charset="0"/>
                  </a:rPr>
                  <a:t>4</a:t>
                </a:r>
              </a:p>
            </p:txBody>
          </p:sp>
          <p:sp>
            <p:nvSpPr>
              <p:cNvPr id="64" name="Right Arrow 85"/>
              <p:cNvSpPr/>
              <p:nvPr/>
            </p:nvSpPr>
            <p:spPr>
              <a:xfrm>
                <a:off x="8046701" y="4605136"/>
                <a:ext cx="133718" cy="212272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Product: Knowledge Management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Sales Overview </a:t>
            </a: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</a:rPr>
              <a:t>Business Need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</a:rPr>
              <a:t>Latinum 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8586" y="1162812"/>
            <a:ext cx="4702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FFFFFF"/>
                </a:solidFill>
              </a:rPr>
              <a:t>MEMBER </a:t>
            </a:r>
            <a:r>
              <a:rPr lang="en-US" sz="1200" dirty="0">
                <a:solidFill>
                  <a:srgbClr val="FFFFFF"/>
                </a:solidFill>
              </a:rPr>
              <a:t>wants to create a comprehensive narrative and database of existing multicultural knowledge to centralize research and help inform the organization’s </a:t>
            </a:r>
            <a:r>
              <a:rPr lang="en-US" sz="1200" dirty="0" smtClean="0">
                <a:solidFill>
                  <a:srgbClr val="FFFFFF"/>
                </a:solidFill>
              </a:rPr>
              <a:t>priorities.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</a:rPr>
              <a:t>Synthesized knowledge base (</a:t>
            </a:r>
            <a:r>
              <a:rPr lang="en-US" sz="1200" dirty="0" smtClean="0">
                <a:solidFill>
                  <a:srgbClr val="000000"/>
                </a:solidFill>
              </a:rPr>
              <a:t>PPT)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Knowledge Management Digital </a:t>
            </a:r>
            <a:r>
              <a:rPr lang="en-US" sz="1200" dirty="0">
                <a:solidFill>
                  <a:srgbClr val="000000"/>
                </a:solidFill>
              </a:rPr>
              <a:t>Platform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6" name="Rectangle 108"/>
          <p:cNvSpPr txBox="1">
            <a:spLocks noChangeArrowheads="1"/>
          </p:cNvSpPr>
          <p:nvPr/>
        </p:nvSpPr>
        <p:spPr bwMode="gray">
          <a:xfrm>
            <a:off x="672355" y="2080888"/>
            <a:ext cx="5244352" cy="267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200" dirty="0">
                <a:solidFill>
                  <a:srgbClr val="000000"/>
                </a:solidFill>
              </a:rPr>
              <a:t>Our Size of Prize and Future Growth Analysis approach </a:t>
            </a:r>
            <a:r>
              <a:rPr lang="en-US" sz="1200" kern="0" dirty="0">
                <a:solidFill>
                  <a:srgbClr val="000000"/>
                </a:solidFill>
              </a:rPr>
              <a:t>encompasses three phases: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Provides a centralized point of knowledge on multicultural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segments for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MEMBER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Provides an expert perspective from Latinum on key Multicultural business questions, including our proprietary syndicated research and studies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Provides the ability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to update with new learnings on 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an on-going </a:t>
            </a:r>
            <a:r>
              <a:rPr lang="en-US" sz="1200" dirty="0">
                <a:solidFill>
                  <a:srgbClr val="000000"/>
                </a:solidFill>
                <a:cs typeface="Arial" charset="0"/>
              </a:rPr>
              <a:t>basis </a:t>
            </a: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030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9" y="2487533"/>
            <a:ext cx="5537005" cy="35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17" y="136351"/>
            <a:ext cx="9029700" cy="398751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Latinum’s Experts Provide the Richest, Most Comprehensive Solutions Across Your </a:t>
            </a:r>
            <a:r>
              <a:rPr lang="en-US" sz="2000" dirty="0" smtClean="0"/>
              <a:t>Workflow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1" y="6922887"/>
            <a:ext cx="863600" cy="365760"/>
          </a:xfrm>
        </p:spPr>
        <p:txBody>
          <a:bodyPr/>
          <a:lstStyle/>
          <a:p>
            <a:fld id="{16D6C5BA-7684-40E9-9185-BB391CD7217B}" type="slidenum">
              <a:rPr lang="en-US" smtClean="0">
                <a:latin typeface="+mj-lt"/>
              </a:rPr>
              <a:pPr/>
              <a:t>3</a:t>
            </a:fld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69992" y="6455012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+mj-lt"/>
            </a:endParaRPr>
          </a:p>
        </p:txBody>
      </p:sp>
      <p:pic>
        <p:nvPicPr>
          <p:cNvPr id="104" name="Picture 103" descr="Latizum-logo-fi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90" y="5784760"/>
            <a:ext cx="1264852" cy="427939"/>
          </a:xfrm>
          <a:prstGeom prst="rect">
            <a:avLst/>
          </a:prstGeom>
        </p:spPr>
      </p:pic>
      <p:graphicFrame>
        <p:nvGraphicFramePr>
          <p:cNvPr id="50" name="Table 5"/>
          <p:cNvGraphicFramePr>
            <a:graphicFrameLocks noGrp="1"/>
          </p:cNvGraphicFramePr>
          <p:nvPr>
            <p:extLst/>
          </p:nvPr>
        </p:nvGraphicFramePr>
        <p:xfrm>
          <a:off x="6905" y="792090"/>
          <a:ext cx="9137095" cy="599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419"/>
                <a:gridCol w="1827419"/>
                <a:gridCol w="1827419"/>
                <a:gridCol w="1827419"/>
                <a:gridCol w="1827419"/>
              </a:tblGrid>
              <a:tr h="26386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Assessment              </a:t>
                      </a:r>
                      <a:r>
                        <a:rPr lang="en-US" sz="100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From an external &amp; internal perspective, are we optimized for growth?</a:t>
                      </a:r>
                      <a:endParaRPr lang="en-US" sz="1000" b="1" kern="1200" dirty="0" smtClean="0">
                        <a:latin typeface="Calibri" panose="020F0502020204030204" pitchFamily="34" charset="0"/>
                      </a:endParaRPr>
                    </a:p>
                    <a:p>
                      <a:endParaRPr 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Strategy                          </a:t>
                      </a:r>
                      <a:r>
                        <a:rPr lang="en-US" sz="100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How do we earn the right to win with consumers and customers?</a:t>
                      </a:r>
                      <a:endParaRPr lang="en-US" sz="1000" b="1" kern="1200" dirty="0" smtClean="0">
                        <a:latin typeface="Calibri" panose="020F0502020204030204" pitchFamily="34" charset="0"/>
                      </a:endParaRP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Execution                      </a:t>
                      </a:r>
                      <a:r>
                        <a:rPr lang="en-US" sz="100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What can we do to ensure our plans are successful?</a:t>
                      </a:r>
                    </a:p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Measurement         </a:t>
                      </a:r>
                      <a:r>
                        <a:rPr lang="en-US" sz="1600" b="1" kern="1200" baseline="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00" b="1" i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Arial" pitchFamily="34" charset="0"/>
                        </a:rPr>
                        <a:t>Are we succeeding?</a:t>
                      </a:r>
                    </a:p>
                    <a:p>
                      <a:endParaRPr lang="en-US" sz="16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Capability</a:t>
                      </a:r>
                    </a:p>
                    <a:p>
                      <a:pPr algn="ctr"/>
                      <a:r>
                        <a:rPr lang="en-US" sz="1000" b="1" i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Arial" pitchFamily="34" charset="0"/>
                        </a:rPr>
                        <a:t>How can we develop our Multicultural Org Capabilities?</a:t>
                      </a:r>
                      <a:endParaRPr lang="en-US" sz="1000" b="1" i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  <a:tr h="404233">
                <a:tc>
                  <a:txBody>
                    <a:bodyPr/>
                    <a:lstStyle/>
                    <a:p>
                      <a:pPr lvl="0" algn="ctr" defTabSz="466725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r>
                        <a:rPr lang="en-US" sz="1100" b="1" u="sng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Size of Prize &amp; Future</a:t>
                      </a:r>
                      <a:r>
                        <a:rPr lang="en-US" sz="1100" b="1" u="sng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100" b="1" u="sng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Growth Analysis</a:t>
                      </a:r>
                      <a:r>
                        <a:rPr lang="en-US" sz="1100" b="1" u="sng" kern="12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         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Understand current size-of-prize and share-of-growth for key multicultural segments at the category/brand levels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Consumer Segmentation:  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Subdivision of a market into discrete customer groups that share similar characteristics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Digital Maximization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analyze and provide strategic recommendations on how to improve client's digital presence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Multicultural Sales &amp; Share Trends Report &amp; Scorecard                                  </a:t>
                      </a: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understand sales and share performance, identify trends and</a:t>
                      </a:r>
                      <a:r>
                        <a:rPr lang="en-US" sz="90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drivers,</a:t>
                      </a:r>
                      <a:r>
                        <a:rPr lang="en-US" sz="90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provide recos; can be executed monthly/quarterly as an</a:t>
                      </a:r>
                      <a:r>
                        <a:rPr lang="en-US" sz="90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ongoing 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multicultural dashboard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Expert Onsite/Workshop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Onsite expert consulting with Latinum’s senior experts to help inform the organization’s multicultural priorities and/or help solve a critical multicultural business question</a:t>
                      </a: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457653"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Competitive Benchmarking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Understand key strengths and weaknesses of your competitors and identify best practices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 Innovation: Leading With Multicultural Insights</a:t>
                      </a:r>
                    </a:p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Drive ideation for product innovation based on consumer and industry-related trends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Shopper Marketing Playbook Creation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                               </a:t>
                      </a: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combine data sources (client’s, Latinum’s and store audits) and provide shopper marketing recommendations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 &amp; Post Testing</a:t>
                      </a:r>
                      <a:endParaRPr kumimoji="0" lang="en-US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understand the real effect of a marketing plan within a select market area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 noProof="0" dirty="0" smtClean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Expert Training</a:t>
                      </a: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Onsite expert consulting with Latinum’s senior experts to help with</a:t>
                      </a:r>
                      <a:r>
                        <a:rPr lang="en-US" sz="900" kern="1200" baseline="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training on Latinum content or key business questions</a:t>
                      </a:r>
                      <a:endParaRPr lang="en-US" sz="90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Brand Portfolio Assessment &amp; Prioritization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Understand role of brands within the portfolio, how to differentiate, and how to position them with key segments</a:t>
                      </a:r>
                    </a:p>
                  </a:txBody>
                  <a:tcPr marL="27432" marR="27432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Cultural Continuum / Total Market Strategy                      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develop and measure an actionable plan to effectively execute Total Market at organizational level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Knowledge Management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Create a comprehensive narrative and database of existing multicultural knowledge to centralize research and help inform the organization’s priorities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 noProof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 noProof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Retail Trade Area Analysis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Identify whether or not client retailer is at fair share among Hispanics in active Trade area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Market-Specific Strategy Development 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Create region-specific “deep dive” playbooks via database enabled consumer insight 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Commercial Innovation</a:t>
                      </a: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 create innovative commercial platforms or ideas through a combination of analysis, primary research and ideation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 noProof="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Industry &amp; Category Factsheets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900" kern="1200" noProof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Onsite expert consulting with Latinum’s senior experts to help inform the organization’s priorities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Bring The Consumer To Life:</a:t>
                      </a:r>
                    </a:p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noProof="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Profile a segment around topics like demographics, media/online interaction, etc. and bring to life with research, videos,</a:t>
                      </a:r>
                      <a:r>
                        <a:rPr lang="en-US" sz="900" kern="1200" baseline="0" noProof="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playbooks</a:t>
                      </a:r>
                      <a:endParaRPr lang="en-US" sz="900" kern="1200" noProof="0" dirty="0" smtClean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8895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kern="1200" noProof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Organizational Strategy</a:t>
                      </a:r>
                      <a:r>
                        <a:rPr kumimoji="0" 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Enable the right organizational structure that supports the Multicultural vision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466725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</a:tbl>
          </a:graphicData>
        </a:graphic>
      </p:graphicFrame>
      <p:pic>
        <p:nvPicPr>
          <p:cNvPr id="10" name="Picture 9" descr="Latizum-logo-fin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25" y="6255003"/>
            <a:ext cx="1225189" cy="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63BE"/>
                </a:solidFill>
              </a:rPr>
              <a:pPr/>
              <a:t>30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14300" y="46039"/>
            <a:ext cx="909443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defRPr sz="1651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Light"/>
              </a:defRPr>
            </a:lvl1pPr>
          </a:lstStyle>
          <a:p>
            <a:r>
              <a:rPr lang="en-US" sz="2000" kern="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Product: Knowledge Management </a:t>
            </a:r>
          </a:p>
          <a:p>
            <a:r>
              <a:rPr lang="en-US" sz="2000" kern="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Methodology </a:t>
            </a:r>
            <a:endParaRPr lang="en-US" sz="2000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57846" y="3658066"/>
            <a:ext cx="2436646" cy="7317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7013" algn="ctr"/>
            <a:r>
              <a:rPr lang="en-GB" sz="1050" b="1" dirty="0">
                <a:solidFill>
                  <a:srgbClr val="000000"/>
                </a:solidFill>
                <a:cs typeface="Arial" pitchFamily="34" charset="0"/>
              </a:rPr>
              <a:t>Consolidate insights into a comprehensive knowledge </a:t>
            </a:r>
            <a:r>
              <a:rPr lang="en-GB" sz="1050" b="1" dirty="0" smtClean="0">
                <a:solidFill>
                  <a:srgbClr val="000000"/>
                </a:solidFill>
                <a:cs typeface="Arial" pitchFamily="34" charset="0"/>
              </a:rPr>
              <a:t>framework leveraging Latinum’s expert multicultural perspective.</a:t>
            </a:r>
            <a:endParaRPr lang="en-GB" sz="1050" b="1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7055" y="1132719"/>
            <a:ext cx="5076447" cy="3409542"/>
            <a:chOff x="2755723" y="2293262"/>
            <a:chExt cx="2954535" cy="2508812"/>
          </a:xfrm>
        </p:grpSpPr>
        <p:grpSp>
          <p:nvGrpSpPr>
            <p:cNvPr id="10" name="Group 9"/>
            <p:cNvGrpSpPr/>
            <p:nvPr/>
          </p:nvGrpSpPr>
          <p:grpSpPr>
            <a:xfrm rot="10800000">
              <a:off x="2755723" y="2293262"/>
              <a:ext cx="2954535" cy="2508812"/>
              <a:chOff x="2523136" y="2073116"/>
              <a:chExt cx="2954535" cy="2508812"/>
            </a:xfrm>
          </p:grpSpPr>
          <p:sp>
            <p:nvSpPr>
              <p:cNvPr id="4" name="Freeform 3"/>
              <p:cNvSpPr>
                <a:spLocks/>
              </p:cNvSpPr>
              <p:nvPr/>
            </p:nvSpPr>
            <p:spPr bwMode="blackWhite">
              <a:xfrm>
                <a:off x="3517160" y="2073116"/>
                <a:ext cx="970694" cy="795337"/>
              </a:xfrm>
              <a:custGeom>
                <a:avLst/>
                <a:gdLst>
                  <a:gd name="T0" fmla="*/ 991074 w 891"/>
                  <a:gd name="T1" fmla="*/ 794338 h 796"/>
                  <a:gd name="T2" fmla="*/ 495537 w 891"/>
                  <a:gd name="T3" fmla="*/ 0 h 796"/>
                  <a:gd name="T4" fmla="*/ 0 w 891"/>
                  <a:gd name="T5" fmla="*/ 794338 h 796"/>
                  <a:gd name="T6" fmla="*/ 991074 w 891"/>
                  <a:gd name="T7" fmla="*/ 794338 h 7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91"/>
                  <a:gd name="T13" fmla="*/ 0 h 796"/>
                  <a:gd name="T14" fmla="*/ 891 w 891"/>
                  <a:gd name="T15" fmla="*/ 796 h 7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91" h="796">
                    <a:moveTo>
                      <a:pt x="890" y="795"/>
                    </a:moveTo>
                    <a:lnTo>
                      <a:pt x="445" y="0"/>
                    </a:lnTo>
                    <a:lnTo>
                      <a:pt x="0" y="795"/>
                    </a:lnTo>
                    <a:lnTo>
                      <a:pt x="890" y="795"/>
                    </a:ln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44450" tIns="44450" rIns="44450" bIns="44450"/>
              <a:lstStyle/>
              <a:p>
                <a:pPr algn="ctr">
                  <a:spcBef>
                    <a:spcPct val="20000"/>
                  </a:spcBef>
                  <a:defRPr/>
                </a:pPr>
                <a:endParaRPr lang="en-GB" sz="1200" b="1" dirty="0">
                  <a:solidFill>
                    <a:srgbClr val="313131"/>
                  </a:solidFill>
                  <a:cs typeface="Arial" pitchFamily="34" charset="0"/>
                </a:endParaRPr>
              </a:p>
            </p:txBody>
          </p:sp>
          <p:sp>
            <p:nvSpPr>
              <p:cNvPr id="5" name="Freeform 4"/>
              <p:cNvSpPr>
                <a:spLocks/>
              </p:cNvSpPr>
              <p:nvPr/>
            </p:nvSpPr>
            <p:spPr bwMode="blackWhite">
              <a:xfrm>
                <a:off x="2523136" y="3818286"/>
                <a:ext cx="2954535" cy="763642"/>
              </a:xfrm>
              <a:custGeom>
                <a:avLst/>
                <a:gdLst>
                  <a:gd name="T0" fmla="*/ 2147483647 w 2676"/>
                  <a:gd name="T1" fmla="*/ 0 h 798"/>
                  <a:gd name="T2" fmla="*/ 2147483647 w 2676"/>
                  <a:gd name="T3" fmla="*/ 0 h 798"/>
                  <a:gd name="T4" fmla="*/ 0 w 2676"/>
                  <a:gd name="T5" fmla="*/ 2147483647 h 798"/>
                  <a:gd name="T6" fmla="*/ 2147483647 w 2676"/>
                  <a:gd name="T7" fmla="*/ 2147483647 h 798"/>
                  <a:gd name="T8" fmla="*/ 2147483647 w 2676"/>
                  <a:gd name="T9" fmla="*/ 0 h 7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6"/>
                  <a:gd name="T16" fmla="*/ 0 h 798"/>
                  <a:gd name="T17" fmla="*/ 2676 w 2676"/>
                  <a:gd name="T18" fmla="*/ 798 h 7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6" h="798">
                    <a:moveTo>
                      <a:pt x="2229" y="0"/>
                    </a:moveTo>
                    <a:lnTo>
                      <a:pt x="446" y="0"/>
                    </a:lnTo>
                    <a:lnTo>
                      <a:pt x="0" y="797"/>
                    </a:lnTo>
                    <a:lnTo>
                      <a:pt x="2675" y="797"/>
                    </a:lnTo>
                    <a:lnTo>
                      <a:pt x="2229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44450" tIns="44450" rIns="44450" bIns="44450"/>
              <a:lstStyle/>
              <a:p>
                <a:pPr algn="ctr">
                  <a:spcBef>
                    <a:spcPct val="20000"/>
                  </a:spcBef>
                </a:pPr>
                <a:endParaRPr lang="en-GB" sz="1200" b="1" dirty="0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blackWhite">
              <a:xfrm>
                <a:off x="3016805" y="2960690"/>
                <a:ext cx="1958857" cy="798512"/>
              </a:xfrm>
              <a:custGeom>
                <a:avLst/>
                <a:gdLst>
                  <a:gd name="T0" fmla="*/ 2147483647 w 1784"/>
                  <a:gd name="T1" fmla="*/ 2147483647 h 796"/>
                  <a:gd name="T2" fmla="*/ 2147483647 w 1784"/>
                  <a:gd name="T3" fmla="*/ 0 h 796"/>
                  <a:gd name="T4" fmla="*/ 2147483647 w 1784"/>
                  <a:gd name="T5" fmla="*/ 0 h 796"/>
                  <a:gd name="T6" fmla="*/ 0 w 1784"/>
                  <a:gd name="T7" fmla="*/ 2147483647 h 796"/>
                  <a:gd name="T8" fmla="*/ 2147483647 w 1784"/>
                  <a:gd name="T9" fmla="*/ 2147483647 h 7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84"/>
                  <a:gd name="T16" fmla="*/ 0 h 796"/>
                  <a:gd name="T17" fmla="*/ 1784 w 1784"/>
                  <a:gd name="T18" fmla="*/ 796 h 7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84" h="796">
                    <a:moveTo>
                      <a:pt x="1783" y="795"/>
                    </a:moveTo>
                    <a:lnTo>
                      <a:pt x="1337" y="0"/>
                    </a:lnTo>
                    <a:lnTo>
                      <a:pt x="447" y="0"/>
                    </a:lnTo>
                    <a:lnTo>
                      <a:pt x="0" y="795"/>
                    </a:lnTo>
                    <a:lnTo>
                      <a:pt x="1783" y="795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rnd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44450" tIns="44450" rIns="44450" bIns="44450"/>
              <a:lstStyle/>
              <a:p>
                <a:pPr algn="ctr">
                  <a:spcBef>
                    <a:spcPct val="20000"/>
                  </a:spcBef>
                </a:pPr>
                <a:endParaRPr lang="en-GB" sz="1200" b="1" dirty="0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082428" y="2293262"/>
              <a:ext cx="2134162" cy="73036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GB" sz="1200" b="1" u="sng" dirty="0" smtClean="0">
                  <a:solidFill>
                    <a:srgbClr val="313131"/>
                  </a:solidFill>
                  <a:cs typeface="Arial" pitchFamily="34" charset="0"/>
                </a:rPr>
                <a:t>Compile MEMBER data </a:t>
              </a:r>
              <a:r>
                <a:rPr lang="en-GB" sz="1200" b="1" u="sng" dirty="0">
                  <a:solidFill>
                    <a:srgbClr val="313131"/>
                  </a:solidFill>
                  <a:cs typeface="Arial" pitchFamily="34" charset="0"/>
                </a:rPr>
                <a:t>sources</a:t>
              </a:r>
              <a:endParaRPr lang="en-GB" sz="1100" b="1" u="sng" dirty="0">
                <a:solidFill>
                  <a:srgbClr val="313131"/>
                </a:solidFill>
                <a:cs typeface="Arial" pitchFamily="34" charset="0"/>
              </a:endParaRPr>
            </a:p>
            <a:p>
              <a:pPr algn="ctr"/>
              <a:endParaRPr lang="en-GB" sz="1050" b="1" dirty="0">
                <a:solidFill>
                  <a:srgbClr val="313131"/>
                </a:solidFill>
                <a:cs typeface="Arial" pitchFamily="34" charset="0"/>
              </a:endParaRPr>
            </a:p>
            <a:p>
              <a:pPr algn="ctr"/>
              <a:r>
                <a:rPr lang="en-GB" sz="1050" b="1" dirty="0" smtClean="0">
                  <a:solidFill>
                    <a:srgbClr val="313131"/>
                  </a:solidFill>
                  <a:cs typeface="Arial" pitchFamily="34" charset="0"/>
                </a:rPr>
                <a:t>Compile existing documents on the SEGMENT.</a:t>
              </a:r>
            </a:p>
            <a:p>
              <a:pPr algn="ctr"/>
              <a:r>
                <a:rPr lang="en-GB" sz="1050" b="1" dirty="0" smtClean="0">
                  <a:solidFill>
                    <a:srgbClr val="313131"/>
                  </a:solidFill>
                  <a:cs typeface="Arial" pitchFamily="34" charset="0"/>
                </a:rPr>
                <a:t>Suggested documents to include are brand </a:t>
              </a:r>
              <a:r>
                <a:rPr lang="en-GB" sz="1050" b="1" dirty="0">
                  <a:solidFill>
                    <a:srgbClr val="313131"/>
                  </a:solidFill>
                  <a:cs typeface="Arial" pitchFamily="34" charset="0"/>
                </a:rPr>
                <a:t>health </a:t>
              </a:r>
              <a:r>
                <a:rPr lang="en-GB" sz="1050" b="1" dirty="0" smtClean="0">
                  <a:solidFill>
                    <a:srgbClr val="313131"/>
                  </a:solidFill>
                  <a:cs typeface="Arial" pitchFamily="34" charset="0"/>
                </a:rPr>
                <a:t>data, qualitative research results, </a:t>
              </a:r>
              <a:r>
                <a:rPr lang="en-GB" sz="1050" b="1" dirty="0">
                  <a:solidFill>
                    <a:srgbClr val="313131"/>
                  </a:solidFill>
                  <a:cs typeface="Arial" pitchFamily="34" charset="0"/>
                </a:rPr>
                <a:t>segmentation,</a:t>
              </a:r>
            </a:p>
            <a:p>
              <a:pPr algn="ctr"/>
              <a:r>
                <a:rPr lang="en-GB" sz="1050" b="1" dirty="0">
                  <a:solidFill>
                    <a:srgbClr val="313131"/>
                  </a:solidFill>
                  <a:cs typeface="Arial" pitchFamily="34" charset="0"/>
                </a:rPr>
                <a:t>IRI data, </a:t>
              </a:r>
              <a:r>
                <a:rPr lang="en-GB" sz="1050" b="1" dirty="0" smtClean="0">
                  <a:solidFill>
                    <a:srgbClr val="313131"/>
                  </a:solidFill>
                  <a:cs typeface="Arial" pitchFamily="34" charset="0"/>
                </a:rPr>
                <a:t>etc.</a:t>
              </a:r>
              <a:endParaRPr lang="en-GB" sz="1050" b="1" dirty="0">
                <a:solidFill>
                  <a:srgbClr val="313131"/>
                </a:solidFill>
                <a:cs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572724" y="3269784"/>
              <a:ext cx="1328873" cy="60014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endParaRPr lang="en-GB" sz="1100" b="1" dirty="0">
                <a:solidFill>
                  <a:srgbClr val="313131"/>
                </a:solidFill>
                <a:cs typeface="Arial" pitchFamily="34" charset="0"/>
              </a:endParaRPr>
            </a:p>
            <a:p>
              <a:pPr algn="ctr"/>
              <a:r>
                <a:rPr lang="en-GB" sz="1050" b="1" dirty="0" smtClean="0">
                  <a:solidFill>
                    <a:srgbClr val="313131"/>
                  </a:solidFill>
                  <a:cs typeface="Arial" pitchFamily="34" charset="0"/>
                </a:rPr>
                <a:t>Complement the knowledge base with syndicated research on SEGMENT and previous custom work done for MEMBER.</a:t>
              </a:r>
              <a:endParaRPr lang="en-GB" sz="1050" b="1" dirty="0">
                <a:solidFill>
                  <a:srgbClr val="313131"/>
                </a:solidFill>
                <a:cs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779305" y="4135176"/>
              <a:ext cx="915711" cy="2351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GB" sz="1200" b="1" u="sng" dirty="0" smtClean="0">
                  <a:solidFill>
                    <a:srgbClr val="000000"/>
                  </a:solidFill>
                  <a:cs typeface="Arial" pitchFamily="34" charset="0"/>
                </a:rPr>
                <a:t>Synthesize</a:t>
              </a:r>
              <a:endParaRPr lang="en-GB" sz="1100" b="1" u="sng" dirty="0" smtClean="0">
                <a:solidFill>
                  <a:srgbClr val="000000"/>
                </a:solidFill>
                <a:cs typeface="Arial" pitchFamily="34" charset="0"/>
              </a:endParaRPr>
            </a:p>
            <a:p>
              <a:pPr algn="ctr"/>
              <a:endParaRPr lang="en-GB" sz="1100" b="1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41801" y="4970916"/>
            <a:ext cx="1237849" cy="379856"/>
          </a:xfrm>
          <a:prstGeom prst="rect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Marketplace</a:t>
            </a:r>
            <a:endParaRPr lang="en-US" sz="11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0542" y="4975874"/>
            <a:ext cx="1237849" cy="379856"/>
          </a:xfrm>
          <a:prstGeom prst="rect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99283" y="4971743"/>
            <a:ext cx="1237849" cy="379856"/>
          </a:xfrm>
          <a:prstGeom prst="rect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Brands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94612" y="4970218"/>
            <a:ext cx="1237849" cy="379856"/>
          </a:xfrm>
          <a:prstGeom prst="rect">
            <a:avLst/>
          </a:prstGeom>
          <a:solidFill>
            <a:schemeClr val="bg1">
              <a:lumMod val="6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Activation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083" y="4269643"/>
            <a:ext cx="1467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Base Framework</a:t>
            </a:r>
            <a:r>
              <a:rPr lang="en-US" sz="1400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057" y="1530539"/>
            <a:ext cx="531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5" name="Elbow Connector 24"/>
          <p:cNvCxnSpPr>
            <a:stCxn id="14" idx="0"/>
          </p:cNvCxnSpPr>
          <p:nvPr/>
        </p:nvCxnSpPr>
        <p:spPr>
          <a:xfrm rot="5400000" flipH="1" flipV="1">
            <a:off x="1820904" y="3629588"/>
            <a:ext cx="381151" cy="230150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7" idx="0"/>
          </p:cNvCxnSpPr>
          <p:nvPr/>
        </p:nvCxnSpPr>
        <p:spPr>
          <a:xfrm rot="16200000" flipV="1">
            <a:off x="4045999" y="3702680"/>
            <a:ext cx="382618" cy="215245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20391" y="4618682"/>
            <a:ext cx="5030" cy="3657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18207" y="4596217"/>
            <a:ext cx="5030" cy="36576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108"/>
          <p:cNvSpPr txBox="1">
            <a:spLocks noChangeArrowheads="1"/>
          </p:cNvSpPr>
          <p:nvPr/>
        </p:nvSpPr>
        <p:spPr bwMode="gray">
          <a:xfrm>
            <a:off x="114300" y="851349"/>
            <a:ext cx="6083929" cy="208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200" b="1" kern="0" dirty="0" smtClean="0">
                <a:solidFill>
                  <a:srgbClr val="000000"/>
                </a:solidFill>
              </a:rPr>
              <a:t>Latinum’s approach towards creating and managing your SEGMENT knowledge base:</a:t>
            </a:r>
          </a:p>
        </p:txBody>
      </p:sp>
      <p:sp>
        <p:nvSpPr>
          <p:cNvPr id="39" name="Rectangle 108"/>
          <p:cNvSpPr txBox="1">
            <a:spLocks noChangeArrowheads="1"/>
          </p:cNvSpPr>
          <p:nvPr/>
        </p:nvSpPr>
        <p:spPr bwMode="gray">
          <a:xfrm>
            <a:off x="241801" y="5637832"/>
            <a:ext cx="8635664" cy="9999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auto"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endParaRPr lang="en-US" sz="1200" kern="0" dirty="0" smtClean="0">
              <a:solidFill>
                <a:srgbClr val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200" b="1" u="sng" kern="0" dirty="0" smtClean="0">
                <a:solidFill>
                  <a:srgbClr val="000000"/>
                </a:solidFill>
              </a:rPr>
              <a:t>Recurrence:</a:t>
            </a:r>
            <a:r>
              <a:rPr lang="en-US" sz="1200" kern="0" dirty="0" smtClean="0">
                <a:solidFill>
                  <a:srgbClr val="000000"/>
                </a:solidFill>
              </a:rPr>
              <a:t> Knowledge base can be managed in a preset cadence (suggested quarterly) to ensure the incorporation of new research, both from MEMBER and Latinum, and to provide you with the most up-to-date multicultural insights.  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821817" y="1749752"/>
            <a:ext cx="30665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64891" y="2738811"/>
            <a:ext cx="50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479650" y="2958024"/>
            <a:ext cx="30665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28549" y="3649445"/>
            <a:ext cx="501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  <a:endParaRPr lang="en-US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2143308" y="3868658"/>
            <a:ext cx="306656" cy="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766001" y="2265748"/>
            <a:ext cx="2572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b="1" u="sng" dirty="0">
                <a:solidFill>
                  <a:srgbClr val="313131"/>
                </a:solidFill>
                <a:cs typeface="Arial" pitchFamily="34" charset="0"/>
              </a:rPr>
              <a:t>Fill in gaps with Latinum data sources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94498" y="806604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solidFill>
                  <a:srgbClr val="000000"/>
                </a:solidFill>
              </a:rPr>
              <a:t>Deliverables:</a:t>
            </a:r>
            <a:endParaRPr lang="en-US" sz="1200" b="1" u="sng" dirty="0">
              <a:solidFill>
                <a:srgbClr val="0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55016" y="1157108"/>
            <a:ext cx="2441838" cy="1828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 smtClean="0">
                <a:solidFill>
                  <a:prstClr val="white"/>
                </a:solidFill>
              </a:rPr>
              <a:t>In-Depth Synthesis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55016" y="2715959"/>
            <a:ext cx="2441838" cy="1828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prstClr val="white"/>
                </a:solidFill>
              </a:rPr>
              <a:t>Digital </a:t>
            </a:r>
            <a:r>
              <a:rPr lang="en-US" sz="1200" b="1" dirty="0" smtClean="0">
                <a:solidFill>
                  <a:prstClr val="white"/>
                </a:solidFill>
              </a:rPr>
              <a:t>Knowledge Base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63963" y="5358542"/>
            <a:ext cx="5598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000" b="1" u="sng" kern="0" dirty="0">
                <a:solidFill>
                  <a:srgbClr val="000000"/>
                </a:solidFill>
              </a:rPr>
              <a:t>Note:</a:t>
            </a:r>
            <a:r>
              <a:rPr lang="en-US" sz="1000" kern="0" dirty="0">
                <a:solidFill>
                  <a:srgbClr val="000000"/>
                </a:solidFill>
              </a:rPr>
              <a:t> Framework is subject to change based on availability of knowledge and MEMBER’s priorities.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241801" y="5704620"/>
            <a:ext cx="8503920" cy="0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292518" y="1138083"/>
            <a:ext cx="0" cy="4566537"/>
          </a:xfrm>
          <a:prstGeom prst="line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432144" y="1424933"/>
            <a:ext cx="2584857" cy="6176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050" dirty="0" smtClean="0">
                <a:solidFill>
                  <a:srgbClr val="313131"/>
                </a:solidFill>
              </a:rPr>
              <a:t>Individual PowerPoint presentations reflecting each of the sections of the framework, organized and synthesized by key insights. </a:t>
            </a:r>
            <a:endParaRPr lang="en-US" sz="1050" dirty="0">
              <a:solidFill>
                <a:srgbClr val="31313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394498" y="2977714"/>
            <a:ext cx="2554092" cy="267697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050" dirty="0">
                <a:solidFill>
                  <a:srgbClr val="313131"/>
                </a:solidFill>
              </a:rPr>
              <a:t>Similar to the Case Study </a:t>
            </a:r>
            <a:r>
              <a:rPr lang="en-US" sz="1050" dirty="0" smtClean="0">
                <a:solidFill>
                  <a:srgbClr val="313131"/>
                </a:solidFill>
              </a:rPr>
              <a:t>Library on Latinum’s digital platform, we will create an </a:t>
            </a:r>
            <a:r>
              <a:rPr lang="en-US" sz="1050" dirty="0">
                <a:solidFill>
                  <a:srgbClr val="313131"/>
                </a:solidFill>
              </a:rPr>
              <a:t>online data </a:t>
            </a:r>
            <a:r>
              <a:rPr lang="en-US" sz="1050" dirty="0" smtClean="0">
                <a:solidFill>
                  <a:srgbClr val="313131"/>
                </a:solidFill>
              </a:rPr>
              <a:t>base for the team </a:t>
            </a:r>
            <a:r>
              <a:rPr lang="en-US" sz="1050" dirty="0">
                <a:solidFill>
                  <a:srgbClr val="313131"/>
                </a:solidFill>
              </a:rPr>
              <a:t>with all documents – both provided by </a:t>
            </a:r>
            <a:r>
              <a:rPr lang="en-US" sz="1050" dirty="0" smtClean="0">
                <a:solidFill>
                  <a:srgbClr val="313131"/>
                </a:solidFill>
              </a:rPr>
              <a:t>MEMBER </a:t>
            </a:r>
            <a:r>
              <a:rPr lang="en-US" sz="1050" dirty="0">
                <a:solidFill>
                  <a:srgbClr val="313131"/>
                </a:solidFill>
              </a:rPr>
              <a:t>and Latinum sources – that </a:t>
            </a:r>
            <a:r>
              <a:rPr lang="en-US" sz="1050" dirty="0" smtClean="0">
                <a:solidFill>
                  <a:srgbClr val="313131"/>
                </a:solidFill>
              </a:rPr>
              <a:t>can be </a:t>
            </a:r>
            <a:r>
              <a:rPr lang="en-US" sz="1050" dirty="0">
                <a:solidFill>
                  <a:srgbClr val="313131"/>
                </a:solidFill>
              </a:rPr>
              <a:t>filtered by section, topic, brand, or segment, among others.</a:t>
            </a: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050" dirty="0">
                <a:solidFill>
                  <a:srgbClr val="313131"/>
                </a:solidFill>
              </a:rPr>
              <a:t>Documents can be directly </a:t>
            </a:r>
            <a:r>
              <a:rPr lang="en-US" sz="1050" dirty="0" smtClean="0">
                <a:solidFill>
                  <a:srgbClr val="313131"/>
                </a:solidFill>
              </a:rPr>
              <a:t>downloaded </a:t>
            </a:r>
            <a:r>
              <a:rPr lang="en-US" sz="1050" dirty="0">
                <a:solidFill>
                  <a:srgbClr val="313131"/>
                </a:solidFill>
              </a:rPr>
              <a:t>through the digital knowledge </a:t>
            </a:r>
            <a:r>
              <a:rPr lang="en-US" sz="1050" dirty="0" smtClean="0">
                <a:solidFill>
                  <a:srgbClr val="313131"/>
                </a:solidFill>
              </a:rPr>
              <a:t>base, which will be accessible to MEMBER team members only.</a:t>
            </a:r>
            <a:endParaRPr lang="en-US" sz="105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5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63BE"/>
                </a:solidFill>
              </a:rPr>
              <a:pPr/>
              <a:t>31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4300" y="46039"/>
            <a:ext cx="6705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defRPr sz="1651" b="1" i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Light"/>
              </a:defRPr>
            </a:lvl1pPr>
          </a:lstStyle>
          <a:p>
            <a:r>
              <a:rPr lang="en-US" sz="2000" kern="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Product: Knowledge Management </a:t>
            </a:r>
          </a:p>
          <a:p>
            <a:r>
              <a:rPr lang="en-US" sz="2000" kern="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Methodology - Sample Digital Knowledge Base</a:t>
            </a:r>
            <a:endParaRPr lang="en-US" sz="2000" kern="0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76" y="2014195"/>
            <a:ext cx="5276291" cy="301168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093241" y="2523535"/>
            <a:ext cx="27432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9105" y="2927294"/>
            <a:ext cx="27432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93241" y="4333201"/>
            <a:ext cx="27432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0224" y="2236877"/>
            <a:ext cx="1883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“Category” filters documents by individual section of the framework.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226088" y="2800534"/>
            <a:ext cx="1883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Subcategory filters can be adjusted based on what is relevant to MEMBER.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226088" y="3902314"/>
            <a:ext cx="1883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Individual documents, including the synthesized presentations, will be organized by date and can be directly downloaded from the platform.</a:t>
            </a:r>
            <a:endParaRPr lang="en-US" sz="1000" dirty="0"/>
          </a:p>
        </p:txBody>
      </p:sp>
      <p:sp>
        <p:nvSpPr>
          <p:cNvPr id="23" name="Rectangle 108"/>
          <p:cNvSpPr txBox="1">
            <a:spLocks noChangeArrowheads="1"/>
          </p:cNvSpPr>
          <p:nvPr/>
        </p:nvSpPr>
        <p:spPr bwMode="gray">
          <a:xfrm>
            <a:off x="2246265" y="5320829"/>
            <a:ext cx="5312602" cy="3084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100" b="1" u="sng" kern="0" dirty="0" smtClean="0">
                <a:solidFill>
                  <a:srgbClr val="000000"/>
                </a:solidFill>
              </a:rPr>
              <a:t>Note:</a:t>
            </a:r>
            <a:r>
              <a:rPr lang="en-US" sz="1100" b="1" kern="0" dirty="0" smtClean="0">
                <a:solidFill>
                  <a:srgbClr val="000000"/>
                </a:solidFill>
              </a:rPr>
              <a:t> Access to the digital platform can be granted to any MEMBER team member, and can be requested from your Client Solutions Director.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4265" y="1292857"/>
            <a:ext cx="7613409" cy="31758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400" b="1" dirty="0" smtClean="0">
                <a:solidFill>
                  <a:prstClr val="white"/>
                </a:solidFill>
              </a:rPr>
              <a:t>Sample Digital Knowledge Base</a:t>
            </a:r>
            <a:endParaRPr 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1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207" y="3425374"/>
            <a:ext cx="7638166" cy="1465264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latin typeface="+mj-lt"/>
              </a:rPr>
              <a:t>Product Methodology and Sales Overviews</a:t>
            </a:r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201" t="33669" r="11086" b="54445"/>
          <a:stretch/>
        </p:blipFill>
        <p:spPr>
          <a:xfrm>
            <a:off x="3880493" y="143501"/>
            <a:ext cx="5173523" cy="526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63158" t="33669" r="24881" b="55129"/>
          <a:stretch/>
        </p:blipFill>
        <p:spPr>
          <a:xfrm>
            <a:off x="3200400" y="3972842"/>
            <a:ext cx="2751478" cy="14494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72617" y="143501"/>
            <a:ext cx="1052454" cy="52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9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</a:rPr>
              <a:t>Business Need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526315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</a:rPr>
              <a:t>Latinum </a:t>
            </a:r>
            <a:r>
              <a:rPr lang="en-US" sz="1400" b="1" u="sng" dirty="0" smtClean="0">
                <a:solidFill>
                  <a:srgbClr val="000000"/>
                </a:solidFill>
              </a:rPr>
              <a:t>Solutions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66604"/>
            <a:ext cx="4826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A MEMBER wants to </a:t>
            </a:r>
            <a:r>
              <a:rPr lang="en-US" sz="1200" kern="0" dirty="0" smtClean="0">
                <a:solidFill>
                  <a:schemeClr val="bg1"/>
                </a:solidFill>
              </a:rPr>
              <a:t>enable </a:t>
            </a:r>
            <a:r>
              <a:rPr lang="en-US" sz="1200" kern="0" dirty="0">
                <a:solidFill>
                  <a:schemeClr val="bg1"/>
                </a:solidFill>
              </a:rPr>
              <a:t>their team </a:t>
            </a:r>
            <a:r>
              <a:rPr lang="en-US" sz="1200" kern="0" dirty="0" smtClean="0">
                <a:solidFill>
                  <a:schemeClr val="bg1"/>
                </a:solidFill>
              </a:rPr>
              <a:t>with 1. Baseline analysis of sales/share trends and 2. </a:t>
            </a:r>
            <a:r>
              <a:rPr lang="en-US" sz="1200" kern="0" dirty="0">
                <a:solidFill>
                  <a:schemeClr val="bg1"/>
                </a:solidFill>
              </a:rPr>
              <a:t>O</a:t>
            </a:r>
            <a:r>
              <a:rPr lang="en-US" sz="1200" kern="0" dirty="0" smtClean="0">
                <a:solidFill>
                  <a:schemeClr val="bg1"/>
                </a:solidFill>
              </a:rPr>
              <a:t>ngoing tracking data to measure and report on progress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Multicultural Sales &amp; Share Trends Report</a:t>
            </a:r>
          </a:p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Monthly/Quarterly Brand Scorecard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7557" y="2339288"/>
            <a:ext cx="2263949" cy="1856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MEMBER analytical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data-driven insights </a:t>
            </a: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on sales &amp; share performance, including trends, drivers and recommendations</a:t>
            </a:r>
          </a:p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Optionally, periodic, ongoing reporting and market trends on key metrics (sales, share, etc.)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37839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0144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2430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08"/>
          <p:cNvSpPr txBox="1">
            <a:spLocks noChangeArrowheads="1"/>
          </p:cNvSpPr>
          <p:nvPr/>
        </p:nvSpPr>
        <p:spPr bwMode="gray">
          <a:xfrm>
            <a:off x="618022" y="2107561"/>
            <a:ext cx="5145104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000" kern="0" dirty="0">
                <a:solidFill>
                  <a:srgbClr val="000000"/>
                </a:solidFill>
              </a:rPr>
              <a:t>Latinum’s Monthly/Quarterly Brand Scorecard provides a multicultural dashboard to measure and report on progress on a periodic basis (typically monthly or quarterly).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9" y="2933735"/>
            <a:ext cx="5371329" cy="292519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4299" y="46039"/>
            <a:ext cx="8902702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+mn-lt"/>
              </a:rPr>
              <a:t>Product: Multicultural Sales &amp; Share Trends </a:t>
            </a:r>
            <a:r>
              <a:rPr lang="en-US" sz="2000" dirty="0" smtClean="0">
                <a:latin typeface="+mn-lt"/>
              </a:rPr>
              <a:t>Report &amp; Brand </a:t>
            </a:r>
            <a:r>
              <a:rPr lang="en-US" sz="2000" dirty="0">
                <a:latin typeface="+mn-lt"/>
              </a:rPr>
              <a:t>Scorecard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Sales Overview </a:t>
            </a:r>
          </a:p>
        </p:txBody>
      </p:sp>
    </p:spTree>
    <p:extLst>
      <p:ext uri="{BB962C8B-B14F-4D97-AF65-F5344CB8AC3E}">
        <p14:creationId xmlns:p14="http://schemas.microsoft.com/office/powerpoint/2010/main" val="19148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71515" y="6331612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294" y="636971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14299" y="46039"/>
            <a:ext cx="8820816" cy="7159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Product: Multicultural Sales &amp; Share Trends Report &amp; Brand Scorecard </a:t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84" name="Rectangle 108"/>
          <p:cNvSpPr txBox="1">
            <a:spLocks noChangeArrowheads="1"/>
          </p:cNvSpPr>
          <p:nvPr/>
        </p:nvSpPr>
        <p:spPr bwMode="gray">
          <a:xfrm>
            <a:off x="203200" y="775541"/>
            <a:ext cx="8895216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200" kern="0" dirty="0">
                <a:solidFill>
                  <a:srgbClr val="000000"/>
                </a:solidFill>
                <a:latin typeface="+mj-lt"/>
              </a:rPr>
              <a:t>Latinum’s Multicultural Sales &amp; Share Trends Report and Periodic Brand Scorecard provides two key benefits:                                                           1. Understand baseline sales and share performance, identify trends and drivers, and provide recos  (via Steps 1. and 2.)                                                                         2. (Optional) An ongoing multicultural dashboard to measure &amp; report progress on a periodic basis (typically monthly or quarterly, via Step 3.)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grpSp>
        <p:nvGrpSpPr>
          <p:cNvPr id="2" name="Group 362"/>
          <p:cNvGrpSpPr/>
          <p:nvPr/>
        </p:nvGrpSpPr>
        <p:grpSpPr>
          <a:xfrm>
            <a:off x="114298" y="1425896"/>
            <a:ext cx="8984120" cy="4905716"/>
            <a:chOff x="-295758" y="1663969"/>
            <a:chExt cx="9394175" cy="4564365"/>
          </a:xfrm>
        </p:grpSpPr>
        <p:sp>
          <p:nvSpPr>
            <p:cNvPr id="102" name="Rectangle 363"/>
            <p:cNvSpPr/>
            <p:nvPr/>
          </p:nvSpPr>
          <p:spPr>
            <a:xfrm>
              <a:off x="1133144" y="2459217"/>
              <a:ext cx="882758" cy="1546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7" name="Rectangle 364"/>
            <p:cNvSpPr/>
            <p:nvPr/>
          </p:nvSpPr>
          <p:spPr>
            <a:xfrm flipH="1">
              <a:off x="3760896" y="2474207"/>
              <a:ext cx="895063" cy="1546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8" name="Rectangle 365"/>
            <p:cNvSpPr/>
            <p:nvPr/>
          </p:nvSpPr>
          <p:spPr>
            <a:xfrm flipV="1">
              <a:off x="896894" y="4810604"/>
              <a:ext cx="868085" cy="1546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09" name="Straight Connector 366"/>
            <p:cNvCxnSpPr/>
            <p:nvPr/>
          </p:nvCxnSpPr>
          <p:spPr>
            <a:xfrm>
              <a:off x="2714246" y="2330659"/>
              <a:ext cx="0" cy="788408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367"/>
            <p:cNvSpPr/>
            <p:nvPr/>
          </p:nvSpPr>
          <p:spPr>
            <a:xfrm flipH="1" flipV="1">
              <a:off x="4048793" y="4774253"/>
              <a:ext cx="1201181" cy="15463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buClr>
                  <a:srgbClr val="0070C0"/>
                </a:buClr>
                <a:defRPr/>
              </a:pPr>
              <a:endParaRPr lang="en-US" sz="1200" dirty="0">
                <a:solidFill>
                  <a:srgbClr val="000000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11" name="Straight Connector 368"/>
            <p:cNvCxnSpPr/>
            <p:nvPr/>
          </p:nvCxnSpPr>
          <p:spPr>
            <a:xfrm flipV="1">
              <a:off x="2733477" y="4332575"/>
              <a:ext cx="6631" cy="615939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69"/>
            <p:cNvCxnSpPr/>
            <p:nvPr/>
          </p:nvCxnSpPr>
          <p:spPr>
            <a:xfrm flipH="1" flipV="1">
              <a:off x="1371814" y="3677780"/>
              <a:ext cx="823889" cy="2111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370"/>
            <p:cNvSpPr/>
            <p:nvPr/>
          </p:nvSpPr>
          <p:spPr>
            <a:xfrm>
              <a:off x="1756495" y="3074846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123" name="Oval 371"/>
            <p:cNvSpPr/>
            <p:nvPr/>
          </p:nvSpPr>
          <p:spPr>
            <a:xfrm>
              <a:off x="3407444" y="3046799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+mj-lt"/>
                  <a:cs typeface="Arial" pitchFamily="34" charset="0"/>
                </a:rPr>
                <a:t>2</a:t>
              </a:r>
              <a:endParaRPr lang="en-US" sz="18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24" name="Oval 372"/>
            <p:cNvSpPr/>
            <p:nvPr/>
          </p:nvSpPr>
          <p:spPr>
            <a:xfrm>
              <a:off x="3364055" y="4125549"/>
              <a:ext cx="299925" cy="33303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latin typeface="+mj-lt"/>
                  <a:cs typeface="Arial" pitchFamily="34" charset="0"/>
                </a:rPr>
                <a:t>3</a:t>
              </a:r>
              <a:endParaRPr lang="en-US" sz="1800" b="1" dirty="0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125" name="Group 373"/>
            <p:cNvGrpSpPr/>
            <p:nvPr/>
          </p:nvGrpSpPr>
          <p:grpSpPr>
            <a:xfrm>
              <a:off x="5437693" y="2540149"/>
              <a:ext cx="2302664" cy="429541"/>
              <a:chOff x="5590295" y="2805234"/>
              <a:chExt cx="2302664" cy="429541"/>
            </a:xfrm>
          </p:grpSpPr>
          <p:sp>
            <p:nvSpPr>
              <p:cNvPr id="126" name="Rectangle 379"/>
              <p:cNvSpPr/>
              <p:nvPr/>
            </p:nvSpPr>
            <p:spPr>
              <a:xfrm>
                <a:off x="5590295" y="2805234"/>
                <a:ext cx="2302664" cy="429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kern="0" dirty="0" smtClean="0">
                    <a:solidFill>
                      <a:srgbClr val="FF0000"/>
                    </a:solidFill>
                    <a:latin typeface="+mj-lt"/>
                  </a:rPr>
                  <a:t>Example for Illustrative Purposes</a:t>
                </a:r>
                <a:endParaRPr 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127" name="Straight Connector 380"/>
              <p:cNvCxnSpPr/>
              <p:nvPr/>
            </p:nvCxnSpPr>
            <p:spPr>
              <a:xfrm flipH="1">
                <a:off x="5700018" y="2828961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381"/>
              <p:cNvCxnSpPr/>
              <p:nvPr/>
            </p:nvCxnSpPr>
            <p:spPr>
              <a:xfrm flipH="1">
                <a:off x="5700018" y="3025351"/>
                <a:ext cx="2035626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Pentagon 374"/>
            <p:cNvSpPr/>
            <p:nvPr/>
          </p:nvSpPr>
          <p:spPr>
            <a:xfrm>
              <a:off x="4923113" y="1673960"/>
              <a:ext cx="4175304" cy="291567"/>
            </a:xfrm>
            <a:prstGeom prst="homePlate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+mj-lt"/>
                  <a:cs typeface="Arial" pitchFamily="34" charset="0"/>
                </a:rPr>
                <a:t>Deliverable</a:t>
              </a:r>
            </a:p>
          </p:txBody>
        </p:sp>
        <p:sp>
          <p:nvSpPr>
            <p:cNvPr id="131" name="Pentagon 375"/>
            <p:cNvSpPr/>
            <p:nvPr/>
          </p:nvSpPr>
          <p:spPr>
            <a:xfrm>
              <a:off x="-295758" y="1663969"/>
              <a:ext cx="5410979" cy="307751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+mj-lt"/>
                  <a:cs typeface="Arial" pitchFamily="34" charset="0"/>
                </a:rPr>
                <a:t>MC Sales &amp; Share Trends Report/Brand Scorecard – Key Steps</a:t>
              </a:r>
            </a:p>
          </p:txBody>
        </p:sp>
        <p:sp>
          <p:nvSpPr>
            <p:cNvPr id="132" name="Rectangle 376"/>
            <p:cNvSpPr/>
            <p:nvPr/>
          </p:nvSpPr>
          <p:spPr>
            <a:xfrm>
              <a:off x="-295756" y="1965528"/>
              <a:ext cx="5218868" cy="4262806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33" name="Rectangle 377"/>
            <p:cNvSpPr/>
            <p:nvPr/>
          </p:nvSpPr>
          <p:spPr>
            <a:xfrm>
              <a:off x="4930568" y="1965527"/>
              <a:ext cx="4167847" cy="4262807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34" name="TextBox 22"/>
            <p:cNvSpPr txBox="1">
              <a:spLocks noChangeArrowheads="1"/>
            </p:cNvSpPr>
            <p:nvPr/>
          </p:nvSpPr>
          <p:spPr bwMode="auto">
            <a:xfrm>
              <a:off x="4965552" y="2012422"/>
              <a:ext cx="4060502" cy="373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0" lvl="1" algn="just" defTabSz="914400" eaLnBrk="0" hangingPunct="0">
                <a:spcBef>
                  <a:spcPts val="100"/>
                </a:spcBef>
                <a:buClr>
                  <a:srgbClr val="0070C0"/>
                </a:buClr>
                <a:buSzPct val="100000"/>
              </a:pPr>
              <a:r>
                <a:rPr lang="en-US" sz="1100" dirty="0" smtClean="0">
                  <a:latin typeface="+mj-lt"/>
                </a:rPr>
                <a:t>1. Baseline Sales/Share analysis, including trends and drivers.           2. (optional) Monthly/Quarterly Brand Scorecard, with ability to eventually deliver it via Latinum Digital Platform if desired. </a:t>
              </a:r>
              <a:endParaRPr lang="en-US" sz="1100" dirty="0" smtClean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4992" y="3455853"/>
            <a:ext cx="19419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Latinum will work with MEMBER to identify the relevant metrics to be tracked in the scorecard. </a:t>
            </a:r>
            <a:endParaRPr lang="en-US" sz="1000" dirty="0" smtClean="0"/>
          </a:p>
          <a:p>
            <a:r>
              <a:rPr lang="en-US" sz="1000" dirty="0">
                <a:latin typeface="+mj-lt"/>
              </a:rPr>
              <a:t>Typical metrics include: </a:t>
            </a:r>
            <a:endParaRPr lang="en-US" sz="1000" dirty="0" smtClean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sz="1000" dirty="0" smtClean="0"/>
          </a:p>
          <a:p>
            <a:pPr marL="171450" indent="-1714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Market share</a:t>
            </a:r>
            <a:endParaRPr lang="en-US" sz="1000" dirty="0" smtClean="0"/>
          </a:p>
          <a:p>
            <a:pPr marL="171450" indent="-1714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Sales growth</a:t>
            </a:r>
            <a:endParaRPr lang="en-US" sz="1000" dirty="0" smtClean="0"/>
          </a:p>
          <a:p>
            <a:pPr marL="171450" indent="-171450"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</a:rPr>
              <a:t>Fair share of MC sales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  <p:grpSp>
        <p:nvGrpSpPr>
          <p:cNvPr id="57" name="Group 3"/>
          <p:cNvGrpSpPr>
            <a:grpSpLocks/>
          </p:cNvGrpSpPr>
          <p:nvPr/>
        </p:nvGrpSpPr>
        <p:grpSpPr bwMode="gray">
          <a:xfrm rot="4730683">
            <a:off x="2057372" y="2893249"/>
            <a:ext cx="1845650" cy="1875842"/>
            <a:chOff x="911" y="189"/>
            <a:chExt cx="3940" cy="394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58" name="Freeform 4"/>
            <p:cNvSpPr>
              <a:spLocks/>
            </p:cNvSpPr>
            <p:nvPr/>
          </p:nvSpPr>
          <p:spPr bwMode="gray">
            <a:xfrm>
              <a:off x="911" y="189"/>
              <a:ext cx="2145" cy="2941"/>
            </a:xfrm>
            <a:custGeom>
              <a:avLst/>
              <a:gdLst>
                <a:gd name="T0" fmla="*/ 1986 w 1069"/>
                <a:gd name="T1" fmla="*/ 2 h 1466"/>
                <a:gd name="T2" fmla="*/ 1970 w 1069"/>
                <a:gd name="T3" fmla="*/ 0 h 1466"/>
                <a:gd name="T4" fmla="*/ 1964 w 1069"/>
                <a:gd name="T5" fmla="*/ 2 h 1466"/>
                <a:gd name="T6" fmla="*/ 0 w 1069"/>
                <a:gd name="T7" fmla="*/ 1970 h 1466"/>
                <a:gd name="T8" fmla="*/ 255 w 1069"/>
                <a:gd name="T9" fmla="*/ 2941 h 1466"/>
                <a:gd name="T10" fmla="*/ 598 w 1069"/>
                <a:gd name="T11" fmla="*/ 2556 h 1466"/>
                <a:gd name="T12" fmla="*/ 1092 w 1069"/>
                <a:gd name="T13" fmla="*/ 2454 h 1466"/>
                <a:gd name="T14" fmla="*/ 967 w 1069"/>
                <a:gd name="T15" fmla="*/ 1970 h 1466"/>
                <a:gd name="T16" fmla="*/ 1964 w 1069"/>
                <a:gd name="T17" fmla="*/ 969 h 1466"/>
                <a:gd name="T18" fmla="*/ 1970 w 1069"/>
                <a:gd name="T19" fmla="*/ 967 h 1466"/>
                <a:gd name="T20" fmla="*/ 1980 w 1069"/>
                <a:gd name="T21" fmla="*/ 969 h 1466"/>
                <a:gd name="T22" fmla="*/ 2145 w 1069"/>
                <a:gd name="T23" fmla="*/ 475 h 1466"/>
                <a:gd name="T24" fmla="*/ 1986 w 1069"/>
                <a:gd name="T25" fmla="*/ 2 h 14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69"/>
                <a:gd name="T40" fmla="*/ 0 h 1466"/>
                <a:gd name="T41" fmla="*/ 1069 w 1069"/>
                <a:gd name="T42" fmla="*/ 1466 h 14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69" h="1466">
                  <a:moveTo>
                    <a:pt x="990" y="1"/>
                  </a:moveTo>
                  <a:cubicBezTo>
                    <a:pt x="988" y="1"/>
                    <a:pt x="985" y="0"/>
                    <a:pt x="982" y="0"/>
                  </a:cubicBezTo>
                  <a:cubicBezTo>
                    <a:pt x="981" y="0"/>
                    <a:pt x="980" y="1"/>
                    <a:pt x="979" y="1"/>
                  </a:cubicBezTo>
                  <a:cubicBezTo>
                    <a:pt x="438" y="2"/>
                    <a:pt x="0" y="441"/>
                    <a:pt x="0" y="982"/>
                  </a:cubicBezTo>
                  <a:cubicBezTo>
                    <a:pt x="0" y="1158"/>
                    <a:pt x="46" y="1323"/>
                    <a:pt x="127" y="1466"/>
                  </a:cubicBezTo>
                  <a:cubicBezTo>
                    <a:pt x="298" y="1274"/>
                    <a:pt x="298" y="1274"/>
                    <a:pt x="298" y="1274"/>
                  </a:cubicBezTo>
                  <a:cubicBezTo>
                    <a:pt x="544" y="1223"/>
                    <a:pt x="544" y="1223"/>
                    <a:pt x="544" y="1223"/>
                  </a:cubicBezTo>
                  <a:cubicBezTo>
                    <a:pt x="504" y="1152"/>
                    <a:pt x="482" y="1070"/>
                    <a:pt x="482" y="982"/>
                  </a:cubicBezTo>
                  <a:cubicBezTo>
                    <a:pt x="482" y="707"/>
                    <a:pt x="704" y="484"/>
                    <a:pt x="979" y="483"/>
                  </a:cubicBezTo>
                  <a:cubicBezTo>
                    <a:pt x="980" y="483"/>
                    <a:pt x="981" y="482"/>
                    <a:pt x="982" y="482"/>
                  </a:cubicBezTo>
                  <a:cubicBezTo>
                    <a:pt x="984" y="482"/>
                    <a:pt x="986" y="483"/>
                    <a:pt x="987" y="483"/>
                  </a:cubicBezTo>
                  <a:cubicBezTo>
                    <a:pt x="1069" y="237"/>
                    <a:pt x="1069" y="237"/>
                    <a:pt x="1069" y="237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44450" tIns="44450" rIns="44450" bIns="44450" anchor="ctr" anchorCtr="0"/>
            <a:lstStyle/>
            <a:p>
              <a:pPr algn="ctr" defTabSz="914400" eaLnBrk="0" hangingPunct="0">
                <a:spcBef>
                  <a:spcPts val="400"/>
                </a:spcBef>
              </a:pP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gray">
            <a:xfrm>
              <a:off x="1166" y="2643"/>
              <a:ext cx="3412" cy="1486"/>
            </a:xfrm>
            <a:custGeom>
              <a:avLst/>
              <a:gdLst>
                <a:gd name="T0" fmla="*/ 2909 w 1701"/>
                <a:gd name="T1" fmla="*/ 415 h 741"/>
                <a:gd name="T2" fmla="*/ 2574 w 1701"/>
                <a:gd name="T3" fmla="*/ 36 h 741"/>
                <a:gd name="T4" fmla="*/ 1715 w 1701"/>
                <a:gd name="T5" fmla="*/ 519 h 741"/>
                <a:gd name="T6" fmla="*/ 846 w 1701"/>
                <a:gd name="T7" fmla="*/ 20 h 741"/>
                <a:gd name="T8" fmla="*/ 836 w 1701"/>
                <a:gd name="T9" fmla="*/ 0 h 741"/>
                <a:gd name="T10" fmla="*/ 343 w 1701"/>
                <a:gd name="T11" fmla="*/ 102 h 741"/>
                <a:gd name="T12" fmla="*/ 0 w 1701"/>
                <a:gd name="T13" fmla="*/ 487 h 741"/>
                <a:gd name="T14" fmla="*/ 8 w 1701"/>
                <a:gd name="T15" fmla="*/ 503 h 741"/>
                <a:gd name="T16" fmla="*/ 1715 w 1701"/>
                <a:gd name="T17" fmla="*/ 1486 h 741"/>
                <a:gd name="T18" fmla="*/ 3412 w 1701"/>
                <a:gd name="T19" fmla="*/ 517 h 741"/>
                <a:gd name="T20" fmla="*/ 2909 w 1701"/>
                <a:gd name="T21" fmla="*/ 415 h 7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01"/>
                <a:gd name="T34" fmla="*/ 0 h 741"/>
                <a:gd name="T35" fmla="*/ 1701 w 1701"/>
                <a:gd name="T36" fmla="*/ 741 h 7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01" h="741">
                  <a:moveTo>
                    <a:pt x="1450" y="207"/>
                  </a:moveTo>
                  <a:cubicBezTo>
                    <a:pt x="1283" y="18"/>
                    <a:pt x="1283" y="18"/>
                    <a:pt x="1283" y="18"/>
                  </a:cubicBezTo>
                  <a:cubicBezTo>
                    <a:pt x="1195" y="163"/>
                    <a:pt x="1036" y="259"/>
                    <a:pt x="855" y="259"/>
                  </a:cubicBezTo>
                  <a:cubicBezTo>
                    <a:pt x="670" y="259"/>
                    <a:pt x="508" y="159"/>
                    <a:pt x="422" y="10"/>
                  </a:cubicBezTo>
                  <a:cubicBezTo>
                    <a:pt x="420" y="7"/>
                    <a:pt x="418" y="4"/>
                    <a:pt x="417" y="0"/>
                  </a:cubicBezTo>
                  <a:cubicBezTo>
                    <a:pt x="171" y="51"/>
                    <a:pt x="171" y="51"/>
                    <a:pt x="171" y="51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1" y="246"/>
                    <a:pt x="3" y="248"/>
                    <a:pt x="4" y="251"/>
                  </a:cubicBezTo>
                  <a:cubicBezTo>
                    <a:pt x="174" y="544"/>
                    <a:pt x="492" y="741"/>
                    <a:pt x="855" y="741"/>
                  </a:cubicBezTo>
                  <a:cubicBezTo>
                    <a:pt x="1215" y="741"/>
                    <a:pt x="1530" y="548"/>
                    <a:pt x="1701" y="258"/>
                  </a:cubicBezTo>
                  <a:lnTo>
                    <a:pt x="1450" y="20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44450" tIns="44450" rIns="44450" bIns="44450" anchor="ctr" anchorCtr="0"/>
            <a:lstStyle/>
            <a:p>
              <a:pPr algn="ctr" defTabSz="914400" eaLnBrk="0" hangingPunct="0">
                <a:spcBef>
                  <a:spcPts val="400"/>
                </a:spcBef>
              </a:pP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gray">
            <a:xfrm>
              <a:off x="2891" y="191"/>
              <a:ext cx="1960" cy="2969"/>
            </a:xfrm>
            <a:custGeom>
              <a:avLst/>
              <a:gdLst>
                <a:gd name="T0" fmla="*/ 6 w 977"/>
                <a:gd name="T1" fmla="*/ 0 h 1480"/>
                <a:gd name="T2" fmla="*/ 165 w 977"/>
                <a:gd name="T3" fmla="*/ 473 h 1480"/>
                <a:gd name="T4" fmla="*/ 0 w 977"/>
                <a:gd name="T5" fmla="*/ 967 h 1480"/>
                <a:gd name="T6" fmla="*/ 993 w 977"/>
                <a:gd name="T7" fmla="*/ 1968 h 1480"/>
                <a:gd name="T8" fmla="*/ 859 w 977"/>
                <a:gd name="T9" fmla="*/ 2469 h 1480"/>
                <a:gd name="T10" fmla="*/ 849 w 977"/>
                <a:gd name="T11" fmla="*/ 2488 h 1480"/>
                <a:gd name="T12" fmla="*/ 1184 w 977"/>
                <a:gd name="T13" fmla="*/ 2867 h 1480"/>
                <a:gd name="T14" fmla="*/ 1687 w 977"/>
                <a:gd name="T15" fmla="*/ 2969 h 1480"/>
                <a:gd name="T16" fmla="*/ 1697 w 977"/>
                <a:gd name="T17" fmla="*/ 2953 h 1480"/>
                <a:gd name="T18" fmla="*/ 1960 w 977"/>
                <a:gd name="T19" fmla="*/ 1968 h 1480"/>
                <a:gd name="T20" fmla="*/ 6 w 977"/>
                <a:gd name="T21" fmla="*/ 0 h 14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77"/>
                <a:gd name="T34" fmla="*/ 0 h 1480"/>
                <a:gd name="T35" fmla="*/ 977 w 977"/>
                <a:gd name="T36" fmla="*/ 1480 h 14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77" h="1480">
                  <a:moveTo>
                    <a:pt x="3" y="0"/>
                  </a:moveTo>
                  <a:cubicBezTo>
                    <a:pt x="82" y="236"/>
                    <a:pt x="82" y="236"/>
                    <a:pt x="82" y="236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274" y="485"/>
                    <a:pt x="495" y="707"/>
                    <a:pt x="495" y="981"/>
                  </a:cubicBezTo>
                  <a:cubicBezTo>
                    <a:pt x="495" y="1072"/>
                    <a:pt x="471" y="1158"/>
                    <a:pt x="428" y="1231"/>
                  </a:cubicBezTo>
                  <a:cubicBezTo>
                    <a:pt x="426" y="1234"/>
                    <a:pt x="425" y="1237"/>
                    <a:pt x="423" y="1240"/>
                  </a:cubicBezTo>
                  <a:cubicBezTo>
                    <a:pt x="590" y="1429"/>
                    <a:pt x="590" y="1429"/>
                    <a:pt x="590" y="1429"/>
                  </a:cubicBezTo>
                  <a:cubicBezTo>
                    <a:pt x="841" y="1480"/>
                    <a:pt x="841" y="1480"/>
                    <a:pt x="841" y="1480"/>
                  </a:cubicBezTo>
                  <a:cubicBezTo>
                    <a:pt x="842" y="1478"/>
                    <a:pt x="844" y="1475"/>
                    <a:pt x="846" y="1472"/>
                  </a:cubicBezTo>
                  <a:cubicBezTo>
                    <a:pt x="929" y="1328"/>
                    <a:pt x="977" y="1160"/>
                    <a:pt x="977" y="981"/>
                  </a:cubicBezTo>
                  <a:cubicBezTo>
                    <a:pt x="977" y="442"/>
                    <a:pt x="542" y="4"/>
                    <a:pt x="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44450" tIns="44450" rIns="44450" bIns="44450" anchor="ctr" anchorCtr="0"/>
            <a:lstStyle/>
            <a:p>
              <a:pPr algn="ctr" defTabSz="914400" eaLnBrk="0" hangingPunct="0">
                <a:spcBef>
                  <a:spcPts val="400"/>
                </a:spcBef>
              </a:pP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18192" y="3134813"/>
            <a:ext cx="205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2"/>
                </a:solidFill>
                <a:latin typeface="+mj-lt"/>
              </a:rPr>
              <a:t>1. Identify Key Metrics</a:t>
            </a:r>
            <a:endParaRPr lang="en-US" sz="1400" b="1" u="sng" dirty="0">
              <a:solidFill>
                <a:schemeClr val="accent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35845" y="1993817"/>
            <a:ext cx="28034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Latinum will analyze sales data received by MEMBER according to metrics defined in step 1. </a:t>
            </a:r>
            <a:endParaRPr lang="en-US" sz="1000" dirty="0" smtClean="0"/>
          </a:p>
          <a:p>
            <a:r>
              <a:rPr lang="en-US" sz="1000" dirty="0">
                <a:latin typeface="+mj-lt"/>
              </a:rPr>
              <a:t>Analysis is typically conducted by ethnic segment, and can be adapted to MEMBER’s custom cuts, subject to data availability. </a:t>
            </a:r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2223939" y="1763719"/>
            <a:ext cx="205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2. Analyze Sales Data</a:t>
            </a:r>
            <a:endParaRPr lang="en-US" sz="14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17668" y="4961601"/>
            <a:ext cx="2666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MEMBER will receive a CADENCE report that tracks the pre-determined metrics. </a:t>
            </a:r>
            <a:endParaRPr lang="en-US" sz="1000" dirty="0" smtClean="0"/>
          </a:p>
          <a:p>
            <a:r>
              <a:rPr lang="en-US" sz="1000" dirty="0">
                <a:latin typeface="+mj-lt"/>
              </a:rPr>
              <a:t>The report will reflect industry performance, company performance, and individual brand metrics for each relevant MEMBER brand. </a:t>
            </a:r>
            <a:endParaRPr lang="en-US" sz="1000" dirty="0" smtClean="0"/>
          </a:p>
          <a:p>
            <a:r>
              <a:rPr lang="en-US" sz="1000" dirty="0">
                <a:latin typeface="+mj-lt"/>
              </a:rPr>
              <a:t>MEMBER can choose to enhance tracking through the dynamic online dashboard (below).</a:t>
            </a:r>
            <a:endParaRPr lang="en-US" sz="1000" dirty="0" smtClean="0"/>
          </a:p>
          <a:p>
            <a:endParaRPr lang="en-US" sz="1000" dirty="0"/>
          </a:p>
        </p:txBody>
      </p:sp>
      <p:sp>
        <p:nvSpPr>
          <p:cNvPr id="65" name="TextBox 64"/>
          <p:cNvSpPr txBox="1"/>
          <p:nvPr/>
        </p:nvSpPr>
        <p:spPr>
          <a:xfrm>
            <a:off x="2417196" y="4715604"/>
            <a:ext cx="2489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3. Develop CADENCE Report</a:t>
            </a:r>
            <a:endParaRPr lang="en-US" sz="14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11" y="2629811"/>
            <a:ext cx="3778834" cy="2664926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346089" y="5418665"/>
            <a:ext cx="3605571" cy="89347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000" dirty="0">
                <a:solidFill>
                  <a:srgbClr val="313131"/>
                </a:solidFill>
                <a:latin typeface="+mj-lt"/>
              </a:rPr>
              <a:t>The online dashboard will provide a dynamic way for you and your team to view and understand pre-determined metrics. </a:t>
            </a:r>
            <a:endParaRPr lang="en-US" sz="1000" dirty="0" smtClean="0">
              <a:solidFill>
                <a:srgbClr val="313131"/>
              </a:solidFill>
            </a:endParaRPr>
          </a:p>
          <a:p>
            <a:pPr marL="114300" lvl="1" indent="-114300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000" dirty="0">
                <a:solidFill>
                  <a:srgbClr val="313131"/>
                </a:solidFill>
                <a:latin typeface="+mj-lt"/>
              </a:rPr>
              <a:t>The content will be the same as reflected in the report, but provides the flexibility of looking at previous time periods, individual segments, or custom data cuts. </a:t>
            </a:r>
            <a:endParaRPr lang="en-US" sz="1000" dirty="0">
              <a:solidFill>
                <a:srgbClr val="31313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46087" y="5214909"/>
            <a:ext cx="2843877" cy="195381"/>
          </a:xfrm>
          <a:prstGeom prst="rect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r>
              <a:rPr lang="en-US" sz="1200" b="1" dirty="0">
                <a:solidFill>
                  <a:prstClr val="white"/>
                </a:solidFill>
                <a:latin typeface="+mj-lt"/>
              </a:rPr>
              <a:t>Online Dashboard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117743" y="3752180"/>
            <a:ext cx="299925" cy="2909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  <a:cs typeface="Arial" pitchFamily="34" charset="0"/>
              </a:rPr>
              <a:t>1</a:t>
            </a:r>
            <a:endParaRPr lang="en-US" sz="1800" b="1" dirty="0" smtClean="0">
              <a:cs typeface="Arial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080063" y="3024221"/>
            <a:ext cx="299925" cy="2909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  <a:cs typeface="Arial" pitchFamily="34" charset="0"/>
              </a:rPr>
              <a:t>2</a:t>
            </a:r>
            <a:endParaRPr lang="en-US" sz="1800" b="1" dirty="0" smtClean="0">
              <a:cs typeface="Arial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278294" y="4210437"/>
            <a:ext cx="299925" cy="29090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  <a:cs typeface="Arial" pitchFamily="34" charset="0"/>
              </a:rPr>
              <a:t>3</a:t>
            </a:r>
            <a:endParaRPr lang="en-US" sz="1800" b="1" dirty="0" smtClean="0"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66068" y="3595128"/>
            <a:ext cx="144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 2" pitchFamily="18" charset="2"/>
              <a:buNone/>
            </a:pPr>
            <a:r>
              <a:rPr lang="en-US" sz="1500" b="1" dirty="0">
                <a:solidFill>
                  <a:srgbClr val="003366"/>
                </a:solidFill>
                <a:latin typeface="+mj-lt"/>
                <a:cs typeface="Arial" charset="0"/>
              </a:rPr>
              <a:t>Brand Scorecard</a:t>
            </a:r>
            <a:endParaRPr lang="en-US" sz="1500" b="1" dirty="0">
              <a:solidFill>
                <a:srgbClr val="003366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207" y="3425374"/>
            <a:ext cx="7638166" cy="1465264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 smtClean="0"/>
              <a:t>Product </a:t>
            </a:r>
            <a:r>
              <a:rPr lang="en-US" sz="2400" b="1" u="sng" dirty="0"/>
              <a:t>Methodology and Sales </a:t>
            </a:r>
            <a:r>
              <a:rPr lang="en-US" sz="2400" b="1" u="sng" dirty="0" smtClean="0"/>
              <a:t>Overviews</a:t>
            </a:r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201" t="33669" r="11086" b="54445"/>
          <a:stretch/>
        </p:blipFill>
        <p:spPr>
          <a:xfrm>
            <a:off x="3880493" y="143501"/>
            <a:ext cx="5173523" cy="52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5813" t="33669" r="11086" b="54719"/>
          <a:stretch/>
        </p:blipFill>
        <p:spPr>
          <a:xfrm>
            <a:off x="3143847" y="3975100"/>
            <a:ext cx="2757661" cy="13748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07328" y="143501"/>
            <a:ext cx="1052454" cy="52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8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Product: </a:t>
            </a:r>
            <a:r>
              <a:rPr lang="en-US" sz="2000" dirty="0" smtClean="0"/>
              <a:t>Expert Onsite/Workshop</a:t>
            </a:r>
            <a:r>
              <a:rPr lang="en-US" sz="2000" dirty="0" smtClean="0">
                <a:latin typeface="+mn-lt"/>
              </a:rPr>
              <a:t>/Training 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Sales </a:t>
            </a:r>
            <a:r>
              <a:rPr lang="en-US" sz="2000" dirty="0">
                <a:latin typeface="+mn-lt"/>
              </a:rPr>
              <a:t>Overview </a:t>
            </a: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</a:rPr>
              <a:t>Business Need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</a:rPr>
              <a:t>Latinum Solution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8586" y="1166604"/>
            <a:ext cx="4826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</a:rPr>
              <a:t>A MEMBER wants to </a:t>
            </a:r>
            <a:r>
              <a:rPr lang="en-US" sz="1200" dirty="0" smtClean="0">
                <a:solidFill>
                  <a:schemeClr val="bg1"/>
                </a:solidFill>
              </a:rPr>
              <a:t>inform organization multicultural priorities and/or </a:t>
            </a:r>
            <a:r>
              <a:rPr lang="en-US" sz="1200" kern="0" dirty="0" smtClean="0">
                <a:solidFill>
                  <a:schemeClr val="bg1"/>
                </a:solidFill>
              </a:rPr>
              <a:t>address a critical business challenge with a focused onsite/workshop/ training facilitated by an expert resource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rgbClr val="000000"/>
                </a:solidFill>
              </a:rPr>
              <a:t>Expert Onsite/Workshop/Training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47557" y="2339288"/>
            <a:ext cx="2263949" cy="1856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MEMBER a expertly facilitated problem solving session on key Multicultural business challenges with clear, actionable solutions</a:t>
            </a:r>
          </a:p>
          <a:p>
            <a:pPr marL="171450" indent="-171450">
              <a:spcAft>
                <a:spcPts val="800"/>
              </a:spcAft>
              <a:buClr>
                <a:srgbClr val="0070C0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Provides MEMBER a expertly conducted training on a key area of Multicultural importance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37839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10144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2430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08"/>
          <p:cNvSpPr txBox="1">
            <a:spLocks noChangeArrowheads="1"/>
          </p:cNvSpPr>
          <p:nvPr/>
        </p:nvSpPr>
        <p:spPr bwMode="gray">
          <a:xfrm>
            <a:off x="618022" y="2107561"/>
            <a:ext cx="5145104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000" kern="0" dirty="0">
                <a:solidFill>
                  <a:srgbClr val="000000"/>
                </a:solidFill>
              </a:rPr>
              <a:t>Latinum’s Expert </a:t>
            </a:r>
            <a:r>
              <a:rPr lang="en-US" sz="1000" kern="0" dirty="0" smtClean="0">
                <a:solidFill>
                  <a:srgbClr val="000000"/>
                </a:solidFill>
              </a:rPr>
              <a:t>Onsite/Workshop/Training </a:t>
            </a:r>
            <a:r>
              <a:rPr lang="en-US" sz="1000" kern="0" dirty="0">
                <a:solidFill>
                  <a:srgbClr val="000000"/>
                </a:solidFill>
              </a:rPr>
              <a:t>helps MEMBER to help inform the organization’s multicultural priorities and/or understand key Multicultural challenges and design and execute an Onsite </a:t>
            </a:r>
            <a:r>
              <a:rPr lang="en-US" sz="1000" kern="0" dirty="0" smtClean="0">
                <a:solidFill>
                  <a:srgbClr val="000000"/>
                </a:solidFill>
              </a:rPr>
              <a:t>Meeting/Workshop/Training </a:t>
            </a:r>
            <a:r>
              <a:rPr lang="en-US" sz="1000" kern="0" dirty="0">
                <a:solidFill>
                  <a:srgbClr val="000000"/>
                </a:solidFill>
              </a:rPr>
              <a:t>to address the need with a Latinum Multicultural Expert/Facilitator</a:t>
            </a:r>
          </a:p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endParaRPr lang="en-US" sz="1000" kern="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08" y="2971052"/>
            <a:ext cx="5284525" cy="248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71515" y="6331612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294" y="6369710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Product: </a:t>
            </a:r>
            <a:r>
              <a:rPr lang="en-US" sz="2000" dirty="0" smtClean="0"/>
              <a:t>Expert Onsite/Workshop/Training</a:t>
            </a: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Methodology </a:t>
            </a:r>
            <a:endParaRPr lang="en-US" sz="2000" dirty="0">
              <a:latin typeface="+mn-lt"/>
            </a:endParaRPr>
          </a:p>
        </p:txBody>
      </p:sp>
      <p:sp>
        <p:nvSpPr>
          <p:cNvPr id="84" name="Rectangle 108"/>
          <p:cNvSpPr txBox="1">
            <a:spLocks noChangeArrowheads="1"/>
          </p:cNvSpPr>
          <p:nvPr/>
        </p:nvSpPr>
        <p:spPr bwMode="gray">
          <a:xfrm>
            <a:off x="242179" y="843275"/>
            <a:ext cx="8651300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lnSpc>
                <a:spcPct val="106000"/>
              </a:lnSpc>
              <a:spcBef>
                <a:spcPct val="80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Wingdings 2" pitchFamily="18" charset="2"/>
              <a:buNone/>
            </a:pPr>
            <a:r>
              <a:rPr lang="en-US" sz="1400" kern="0" dirty="0" smtClean="0">
                <a:solidFill>
                  <a:srgbClr val="000000"/>
                </a:solidFill>
              </a:rPr>
              <a:t>Latinum’s Expert Onsite/Workshop/Training helps MEMBER to </a:t>
            </a:r>
            <a:r>
              <a:rPr lang="en-US" sz="1400" kern="0" dirty="0">
                <a:solidFill>
                  <a:srgbClr val="000000"/>
                </a:solidFill>
              </a:rPr>
              <a:t>help inform the organization’s multicultural priorities </a:t>
            </a:r>
            <a:r>
              <a:rPr lang="en-US" sz="1400" kern="0" dirty="0" smtClean="0">
                <a:solidFill>
                  <a:srgbClr val="000000"/>
                </a:solidFill>
              </a:rPr>
              <a:t>and/or understand key Multicultural challenges and design and execute an Onsite Meeting, Workshop, or Training to address the need with facilitation from a Latinum Multicultural Expert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93446" y="3925028"/>
            <a:ext cx="1645920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/>
            <a:r>
              <a:rPr lang="en-US" sz="1400" b="1" dirty="0">
                <a:solidFill>
                  <a:srgbClr val="0070C0"/>
                </a:solidFill>
              </a:rPr>
              <a:t>Align Critical Business Questions and </a:t>
            </a:r>
            <a:r>
              <a:rPr lang="en-US" sz="1400" b="1" dirty="0" smtClean="0">
                <a:solidFill>
                  <a:srgbClr val="0070C0"/>
                </a:solidFill>
              </a:rPr>
              <a:t>Needs</a:t>
            </a:r>
            <a:endParaRPr lang="en-US" sz="1400" b="1" dirty="0">
              <a:solidFill>
                <a:srgbClr val="0070C0"/>
              </a:solidFill>
            </a:endParaRPr>
          </a:p>
          <a:p>
            <a:pPr defTabSz="914400"/>
            <a:r>
              <a:rPr lang="en-US" sz="1400" dirty="0">
                <a:solidFill>
                  <a:srgbClr val="0070C0"/>
                </a:solidFill>
              </a:rPr>
              <a:t>Latinum’s experts will work with MEMBER to understand key challenges and clearly define business questions/training </a:t>
            </a:r>
            <a:r>
              <a:rPr lang="en-US" sz="1400" dirty="0" smtClean="0">
                <a:solidFill>
                  <a:srgbClr val="0070C0"/>
                </a:solidFill>
              </a:rPr>
              <a:t>needs.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05868" y="3261106"/>
            <a:ext cx="385737" cy="68825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sz="4000" b="1" dirty="0" smtClean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236390" y="3925028"/>
            <a:ext cx="1696935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/>
            <a:r>
              <a:rPr lang="en-US" sz="1400" b="1" dirty="0" smtClean="0">
                <a:solidFill>
                  <a:srgbClr val="313131"/>
                </a:solidFill>
              </a:rPr>
              <a:t>Design Expert Onsite/Workshop/ Training</a:t>
            </a:r>
          </a:p>
          <a:p>
            <a:pPr defTabSz="914400"/>
            <a:r>
              <a:rPr lang="en-US" sz="1400" dirty="0" smtClean="0">
                <a:solidFill>
                  <a:srgbClr val="313131"/>
                </a:solidFill>
              </a:rPr>
              <a:t>Latinum will custom design the Onsite/Workshop or Training to address your </a:t>
            </a:r>
            <a:r>
              <a:rPr lang="en-US" sz="1400" u="sng" dirty="0" smtClean="0">
                <a:solidFill>
                  <a:srgbClr val="313131"/>
                </a:solidFill>
              </a:rPr>
              <a:t>key</a:t>
            </a:r>
            <a:r>
              <a:rPr lang="en-US" sz="1400" dirty="0" smtClean="0">
                <a:solidFill>
                  <a:srgbClr val="313131"/>
                </a:solidFill>
              </a:rPr>
              <a:t> needs.</a:t>
            </a:r>
            <a:endParaRPr lang="en-US" sz="1400" dirty="0">
              <a:solidFill>
                <a:srgbClr val="31313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74691" y="3925028"/>
            <a:ext cx="190473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/>
            <a:r>
              <a:rPr lang="en-US" sz="1400" b="1" dirty="0" smtClean="0">
                <a:solidFill>
                  <a:schemeClr val="accent1"/>
                </a:solidFill>
              </a:rPr>
              <a:t>Deliver Expert Onsite/Workshop/ Training</a:t>
            </a:r>
          </a:p>
          <a:p>
            <a:pPr defTabSz="914400"/>
            <a:r>
              <a:rPr lang="en-US" sz="1400" dirty="0" smtClean="0">
                <a:solidFill>
                  <a:schemeClr val="accent1"/>
                </a:solidFill>
              </a:rPr>
              <a:t>A Senior Latinum Expert(s) will come onsite and lead the onsite/workshop/training, including facilitation, notes, and follow-up.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14263" y="3261106"/>
            <a:ext cx="385737" cy="68825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sz="4000" b="1" dirty="0" smtClean="0">
                <a:solidFill>
                  <a:srgbClr val="313131"/>
                </a:solidFill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00907" y="3261106"/>
            <a:ext cx="385737" cy="68825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sz="4000" b="1" dirty="0" smtClean="0">
                <a:solidFill>
                  <a:schemeClr val="accent1"/>
                </a:solidFill>
              </a:rPr>
              <a:t>3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93700" y="1840230"/>
            <a:ext cx="3178128" cy="3092012"/>
            <a:chOff x="393700" y="1840230"/>
            <a:chExt cx="3178128" cy="3092012"/>
          </a:xfrm>
        </p:grpSpPr>
        <p:sp>
          <p:nvSpPr>
            <p:cNvPr id="51" name="Diagonal Stripe 50"/>
            <p:cNvSpPr/>
            <p:nvPr/>
          </p:nvSpPr>
          <p:spPr>
            <a:xfrm>
              <a:off x="393700" y="3420074"/>
              <a:ext cx="1512168" cy="1512168"/>
            </a:xfrm>
            <a:prstGeom prst="diagStripe">
              <a:avLst/>
            </a:prstGeom>
            <a:solidFill>
              <a:srgbClr val="47474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52" name="Diagonal Stripe 51"/>
            <p:cNvSpPr/>
            <p:nvPr/>
          </p:nvSpPr>
          <p:spPr>
            <a:xfrm flipV="1">
              <a:off x="393700" y="1840230"/>
              <a:ext cx="1512168" cy="1512168"/>
            </a:xfrm>
            <a:prstGeom prst="diagStripe">
              <a:avLst/>
            </a:prstGeom>
            <a:solidFill>
              <a:srgbClr val="55C5E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018263" y="3117558"/>
              <a:ext cx="553565" cy="55356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972735" y="1840230"/>
            <a:ext cx="1512168" cy="3092012"/>
            <a:chOff x="5978482" y="1840230"/>
            <a:chExt cx="1512168" cy="3092012"/>
          </a:xfrm>
        </p:grpSpPr>
        <p:sp>
          <p:nvSpPr>
            <p:cNvPr id="73" name="Diagonal Stripe 72"/>
            <p:cNvSpPr/>
            <p:nvPr/>
          </p:nvSpPr>
          <p:spPr>
            <a:xfrm>
              <a:off x="5978482" y="3420074"/>
              <a:ext cx="1512168" cy="1512168"/>
            </a:xfrm>
            <a:prstGeom prst="diagStripe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74" name="Diagonal Stripe 73"/>
            <p:cNvSpPr/>
            <p:nvPr/>
          </p:nvSpPr>
          <p:spPr>
            <a:xfrm flipV="1">
              <a:off x="5978482" y="1840230"/>
              <a:ext cx="1512168" cy="1512168"/>
            </a:xfrm>
            <a:prstGeom prst="diagStrip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012436" y="3101695"/>
              <a:ext cx="548640" cy="5409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186091" y="1840230"/>
            <a:ext cx="1512168" cy="3092012"/>
            <a:chOff x="3156830" y="1840230"/>
            <a:chExt cx="1512168" cy="3092012"/>
          </a:xfrm>
        </p:grpSpPr>
        <p:sp>
          <p:nvSpPr>
            <p:cNvPr id="78" name="Diagonal Stripe 77"/>
            <p:cNvSpPr/>
            <p:nvPr/>
          </p:nvSpPr>
          <p:spPr>
            <a:xfrm>
              <a:off x="3156830" y="3420074"/>
              <a:ext cx="1512168" cy="1512168"/>
            </a:xfrm>
            <a:prstGeom prst="diagStripe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  <p:sp>
          <p:nvSpPr>
            <p:cNvPr id="79" name="Diagonal Stripe 78"/>
            <p:cNvSpPr/>
            <p:nvPr/>
          </p:nvSpPr>
          <p:spPr>
            <a:xfrm flipV="1">
              <a:off x="3156830" y="1840230"/>
              <a:ext cx="1512168" cy="1512168"/>
            </a:xfrm>
            <a:prstGeom prst="diagStripe">
              <a:avLst/>
            </a:pr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>
              <a:noAutofit/>
            </a:bodyPr>
            <a:lstStyle/>
            <a:p>
              <a:pPr algn="ctr" defTabSz="914400"/>
              <a:endParaRPr lang="en-US" sz="1400" dirty="0" smtClean="0">
                <a:solidFill>
                  <a:srgbClr val="313131"/>
                </a:solidFill>
              </a:endParaRPr>
            </a:p>
          </p:txBody>
        </p:sp>
      </p:grpSp>
      <p:sp>
        <p:nvSpPr>
          <p:cNvPr id="82" name="Oval 81"/>
          <p:cNvSpPr/>
          <p:nvPr/>
        </p:nvSpPr>
        <p:spPr>
          <a:xfrm>
            <a:off x="389379" y="3112761"/>
            <a:ext cx="553565" cy="553565"/>
          </a:xfrm>
          <a:prstGeom prst="ellipse">
            <a:avLst/>
          </a:prstGeom>
          <a:solidFill>
            <a:srgbClr val="55C5E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 defTabSz="914400"/>
            <a:endParaRPr lang="en-US" sz="1400" dirty="0" smtClean="0">
              <a:solidFill>
                <a:srgbClr val="313131"/>
              </a:solidFill>
            </a:endParaRPr>
          </a:p>
        </p:txBody>
      </p:sp>
      <p:sp>
        <p:nvSpPr>
          <p:cNvPr id="83" name="Freeform 30"/>
          <p:cNvSpPr>
            <a:spLocks noChangeAspect="1" noEditPoints="1"/>
          </p:cNvSpPr>
          <p:nvPr/>
        </p:nvSpPr>
        <p:spPr bwMode="auto">
          <a:xfrm>
            <a:off x="505049" y="3219902"/>
            <a:ext cx="322225" cy="339283"/>
          </a:xfrm>
          <a:custGeom>
            <a:avLst/>
            <a:gdLst/>
            <a:ahLst/>
            <a:cxnLst>
              <a:cxn ang="0">
                <a:pos x="87" y="5"/>
              </a:cxn>
              <a:cxn ang="0">
                <a:pos x="66" y="3"/>
              </a:cxn>
              <a:cxn ang="0">
                <a:pos x="62" y="7"/>
              </a:cxn>
              <a:cxn ang="0">
                <a:pos x="38" y="29"/>
              </a:cxn>
              <a:cxn ang="0">
                <a:pos x="36" y="55"/>
              </a:cxn>
              <a:cxn ang="0">
                <a:pos x="44" y="60"/>
              </a:cxn>
              <a:cxn ang="0">
                <a:pos x="47" y="50"/>
              </a:cxn>
              <a:cxn ang="0">
                <a:pos x="47" y="50"/>
              </a:cxn>
              <a:cxn ang="0">
                <a:pos x="45" y="47"/>
              </a:cxn>
              <a:cxn ang="0">
                <a:pos x="46" y="37"/>
              </a:cxn>
              <a:cxn ang="0">
                <a:pos x="72" y="13"/>
              </a:cxn>
              <a:cxn ang="0">
                <a:pos x="79" y="14"/>
              </a:cxn>
              <a:cxn ang="0">
                <a:pos x="79" y="14"/>
              </a:cxn>
              <a:cxn ang="0">
                <a:pos x="84" y="21"/>
              </a:cxn>
              <a:cxn ang="0">
                <a:pos x="69" y="38"/>
              </a:cxn>
              <a:cxn ang="0">
                <a:pos x="77" y="46"/>
              </a:cxn>
              <a:cxn ang="0">
                <a:pos x="93" y="30"/>
              </a:cxn>
              <a:cxn ang="0">
                <a:pos x="91" y="9"/>
              </a:cxn>
              <a:cxn ang="0">
                <a:pos x="51" y="37"/>
              </a:cxn>
              <a:cxn ang="0">
                <a:pos x="54" y="49"/>
              </a:cxn>
              <a:cxn ang="0">
                <a:pos x="53" y="62"/>
              </a:cxn>
              <a:cxn ang="0">
                <a:pos x="24" y="87"/>
              </a:cxn>
              <a:cxn ang="0">
                <a:pos x="16" y="86"/>
              </a:cxn>
              <a:cxn ang="0">
                <a:pos x="16" y="85"/>
              </a:cxn>
              <a:cxn ang="0">
                <a:pos x="13" y="82"/>
              </a:cxn>
              <a:cxn ang="0">
                <a:pos x="12" y="75"/>
              </a:cxn>
              <a:cxn ang="0">
                <a:pos x="29" y="52"/>
              </a:cxn>
              <a:cxn ang="0">
                <a:pos x="3" y="67"/>
              </a:cxn>
              <a:cxn ang="0">
                <a:pos x="0" y="77"/>
              </a:cxn>
              <a:cxn ang="0">
                <a:pos x="9" y="94"/>
              </a:cxn>
              <a:cxn ang="0">
                <a:pos x="21" y="100"/>
              </a:cxn>
              <a:cxn ang="0">
                <a:pos x="35" y="93"/>
              </a:cxn>
              <a:cxn ang="0">
                <a:pos x="61" y="70"/>
              </a:cxn>
              <a:cxn ang="0">
                <a:pos x="68" y="56"/>
              </a:cxn>
              <a:cxn ang="0">
                <a:pos x="59" y="37"/>
              </a:cxn>
            </a:cxnLst>
            <a:rect l="0" t="0" r="r" b="b"/>
            <a:pathLst>
              <a:path w="95" h="100">
                <a:moveTo>
                  <a:pt x="91" y="9"/>
                </a:moveTo>
                <a:cubicBezTo>
                  <a:pt x="89" y="7"/>
                  <a:pt x="87" y="6"/>
                  <a:pt x="87" y="5"/>
                </a:cubicBezTo>
                <a:cubicBezTo>
                  <a:pt x="83" y="2"/>
                  <a:pt x="79" y="0"/>
                  <a:pt x="75" y="0"/>
                </a:cubicBezTo>
                <a:cubicBezTo>
                  <a:pt x="71" y="0"/>
                  <a:pt x="68" y="2"/>
                  <a:pt x="66" y="3"/>
                </a:cubicBezTo>
                <a:cubicBezTo>
                  <a:pt x="64" y="5"/>
                  <a:pt x="62" y="7"/>
                  <a:pt x="62" y="7"/>
                </a:cubicBezTo>
                <a:cubicBezTo>
                  <a:pt x="62" y="7"/>
                  <a:pt x="62" y="7"/>
                  <a:pt x="62" y="7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4" y="33"/>
                  <a:pt x="32" y="38"/>
                  <a:pt x="32" y="43"/>
                </a:cubicBezTo>
                <a:cubicBezTo>
                  <a:pt x="32" y="48"/>
                  <a:pt x="34" y="52"/>
                  <a:pt x="36" y="55"/>
                </a:cubicBezTo>
                <a:cubicBezTo>
                  <a:pt x="38" y="57"/>
                  <a:pt x="40" y="59"/>
                  <a:pt x="40" y="59"/>
                </a:cubicBezTo>
                <a:cubicBezTo>
                  <a:pt x="41" y="60"/>
                  <a:pt x="43" y="60"/>
                  <a:pt x="44" y="60"/>
                </a:cubicBezTo>
                <a:cubicBezTo>
                  <a:pt x="45" y="60"/>
                  <a:pt x="47" y="59"/>
                  <a:pt x="48" y="58"/>
                </a:cubicBezTo>
                <a:cubicBezTo>
                  <a:pt x="50" y="55"/>
                  <a:pt x="50" y="52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49"/>
                  <a:pt x="46" y="49"/>
                  <a:pt x="45" y="47"/>
                </a:cubicBezTo>
                <a:cubicBezTo>
                  <a:pt x="44" y="46"/>
                  <a:pt x="43" y="44"/>
                  <a:pt x="43" y="43"/>
                </a:cubicBezTo>
                <a:cubicBezTo>
                  <a:pt x="43" y="41"/>
                  <a:pt x="44" y="40"/>
                  <a:pt x="46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70" y="14"/>
                  <a:pt x="71" y="13"/>
                  <a:pt x="72" y="13"/>
                </a:cubicBezTo>
                <a:cubicBezTo>
                  <a:pt x="73" y="12"/>
                  <a:pt x="74" y="12"/>
                  <a:pt x="75" y="12"/>
                </a:cubicBezTo>
                <a:cubicBezTo>
                  <a:pt x="76" y="12"/>
                  <a:pt x="77" y="12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80" y="14"/>
                  <a:pt x="81" y="15"/>
                  <a:pt x="82" y="17"/>
                </a:cubicBezTo>
                <a:cubicBezTo>
                  <a:pt x="83" y="18"/>
                  <a:pt x="84" y="20"/>
                  <a:pt x="84" y="21"/>
                </a:cubicBezTo>
                <a:cubicBezTo>
                  <a:pt x="84" y="22"/>
                  <a:pt x="84" y="22"/>
                  <a:pt x="84" y="23"/>
                </a:cubicBezTo>
                <a:cubicBezTo>
                  <a:pt x="69" y="38"/>
                  <a:pt x="69" y="38"/>
                  <a:pt x="69" y="38"/>
                </a:cubicBezTo>
                <a:cubicBezTo>
                  <a:pt x="66" y="40"/>
                  <a:pt x="66" y="43"/>
                  <a:pt x="69" y="46"/>
                </a:cubicBezTo>
                <a:cubicBezTo>
                  <a:pt x="71" y="48"/>
                  <a:pt x="74" y="48"/>
                  <a:pt x="77" y="46"/>
                </a:cubicBezTo>
                <a:cubicBezTo>
                  <a:pt x="92" y="30"/>
                  <a:pt x="92" y="30"/>
                  <a:pt x="92" y="30"/>
                </a:cubicBezTo>
                <a:cubicBezTo>
                  <a:pt x="93" y="30"/>
                  <a:pt x="93" y="30"/>
                  <a:pt x="93" y="30"/>
                </a:cubicBezTo>
                <a:cubicBezTo>
                  <a:pt x="94" y="27"/>
                  <a:pt x="95" y="24"/>
                  <a:pt x="95" y="21"/>
                </a:cubicBezTo>
                <a:cubicBezTo>
                  <a:pt x="95" y="16"/>
                  <a:pt x="93" y="12"/>
                  <a:pt x="91" y="9"/>
                </a:cubicBezTo>
                <a:close/>
                <a:moveTo>
                  <a:pt x="59" y="37"/>
                </a:moveTo>
                <a:cubicBezTo>
                  <a:pt x="57" y="35"/>
                  <a:pt x="53" y="35"/>
                  <a:pt x="51" y="37"/>
                </a:cubicBezTo>
                <a:cubicBezTo>
                  <a:pt x="49" y="40"/>
                  <a:pt x="49" y="43"/>
                  <a:pt x="51" y="45"/>
                </a:cubicBezTo>
                <a:cubicBezTo>
                  <a:pt x="51" y="46"/>
                  <a:pt x="53" y="47"/>
                  <a:pt x="54" y="49"/>
                </a:cubicBezTo>
                <a:cubicBezTo>
                  <a:pt x="55" y="51"/>
                  <a:pt x="56" y="54"/>
                  <a:pt x="56" y="56"/>
                </a:cubicBezTo>
                <a:cubicBezTo>
                  <a:pt x="56" y="58"/>
                  <a:pt x="56" y="60"/>
                  <a:pt x="53" y="62"/>
                </a:cubicBezTo>
                <a:cubicBezTo>
                  <a:pt x="28" y="84"/>
                  <a:pt x="28" y="84"/>
                  <a:pt x="28" y="84"/>
                </a:cubicBezTo>
                <a:cubicBezTo>
                  <a:pt x="27" y="85"/>
                  <a:pt x="26" y="86"/>
                  <a:pt x="24" y="87"/>
                </a:cubicBezTo>
                <a:cubicBezTo>
                  <a:pt x="23" y="88"/>
                  <a:pt x="22" y="88"/>
                  <a:pt x="21" y="88"/>
                </a:cubicBezTo>
                <a:cubicBezTo>
                  <a:pt x="20" y="88"/>
                  <a:pt x="19" y="88"/>
                  <a:pt x="16" y="86"/>
                </a:cubicBezTo>
                <a:cubicBezTo>
                  <a:pt x="16" y="85"/>
                  <a:pt x="16" y="85"/>
                  <a:pt x="16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16" y="85"/>
                  <a:pt x="16" y="85"/>
                  <a:pt x="16" y="85"/>
                </a:cubicBezTo>
                <a:cubicBezTo>
                  <a:pt x="16" y="85"/>
                  <a:pt x="14" y="84"/>
                  <a:pt x="13" y="82"/>
                </a:cubicBezTo>
                <a:cubicBezTo>
                  <a:pt x="12" y="81"/>
                  <a:pt x="11" y="79"/>
                  <a:pt x="11" y="77"/>
                </a:cubicBezTo>
                <a:cubicBezTo>
                  <a:pt x="11" y="77"/>
                  <a:pt x="11" y="76"/>
                  <a:pt x="12" y="75"/>
                </a:cubicBezTo>
                <a:cubicBezTo>
                  <a:pt x="28" y="60"/>
                  <a:pt x="28" y="60"/>
                  <a:pt x="28" y="60"/>
                </a:cubicBezTo>
                <a:cubicBezTo>
                  <a:pt x="31" y="58"/>
                  <a:pt x="31" y="54"/>
                  <a:pt x="29" y="52"/>
                </a:cubicBezTo>
                <a:cubicBezTo>
                  <a:pt x="27" y="49"/>
                  <a:pt x="23" y="49"/>
                  <a:pt x="21" y="51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71"/>
                  <a:pt x="0" y="74"/>
                  <a:pt x="0" y="77"/>
                </a:cubicBezTo>
                <a:cubicBezTo>
                  <a:pt x="0" y="83"/>
                  <a:pt x="2" y="87"/>
                  <a:pt x="4" y="90"/>
                </a:cubicBezTo>
                <a:cubicBezTo>
                  <a:pt x="6" y="92"/>
                  <a:pt x="8" y="93"/>
                  <a:pt x="9" y="94"/>
                </a:cubicBezTo>
                <a:cubicBezTo>
                  <a:pt x="12" y="98"/>
                  <a:pt x="17" y="100"/>
                  <a:pt x="21" y="100"/>
                </a:cubicBezTo>
                <a:cubicBezTo>
                  <a:pt x="21" y="100"/>
                  <a:pt x="21" y="100"/>
                  <a:pt x="21" y="100"/>
                </a:cubicBezTo>
                <a:cubicBezTo>
                  <a:pt x="25" y="100"/>
                  <a:pt x="28" y="98"/>
                  <a:pt x="31" y="97"/>
                </a:cubicBezTo>
                <a:cubicBezTo>
                  <a:pt x="33" y="95"/>
                  <a:pt x="35" y="93"/>
                  <a:pt x="35" y="93"/>
                </a:cubicBezTo>
                <a:cubicBezTo>
                  <a:pt x="35" y="93"/>
                  <a:pt x="35" y="93"/>
                  <a:pt x="35" y="93"/>
                </a:cubicBezTo>
                <a:cubicBezTo>
                  <a:pt x="61" y="70"/>
                  <a:pt x="61" y="70"/>
                  <a:pt x="61" y="70"/>
                </a:cubicBezTo>
                <a:cubicBezTo>
                  <a:pt x="61" y="70"/>
                  <a:pt x="61" y="70"/>
                  <a:pt x="61" y="70"/>
                </a:cubicBezTo>
                <a:cubicBezTo>
                  <a:pt x="66" y="66"/>
                  <a:pt x="68" y="61"/>
                  <a:pt x="68" y="56"/>
                </a:cubicBezTo>
                <a:cubicBezTo>
                  <a:pt x="68" y="50"/>
                  <a:pt x="65" y="46"/>
                  <a:pt x="63" y="43"/>
                </a:cubicBezTo>
                <a:cubicBezTo>
                  <a:pt x="61" y="39"/>
                  <a:pt x="59" y="38"/>
                  <a:pt x="59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GB" sz="1800" dirty="0">
              <a:solidFill>
                <a:prstClr val="black"/>
              </a:solidFill>
            </a:endParaRPr>
          </a:p>
        </p:txBody>
      </p:sp>
      <p:sp>
        <p:nvSpPr>
          <p:cNvPr id="85" name="Freeform 72"/>
          <p:cNvSpPr>
            <a:spLocks noChangeAspect="1" noEditPoints="1"/>
          </p:cNvSpPr>
          <p:nvPr/>
        </p:nvSpPr>
        <p:spPr bwMode="auto">
          <a:xfrm>
            <a:off x="3071546" y="3261106"/>
            <a:ext cx="457200" cy="222095"/>
          </a:xfrm>
          <a:custGeom>
            <a:avLst/>
            <a:gdLst>
              <a:gd name="T0" fmla="*/ 139 w 800"/>
              <a:gd name="T1" fmla="*/ 221 h 385"/>
              <a:gd name="T2" fmla="*/ 139 w 800"/>
              <a:gd name="T3" fmla="*/ 221 h 385"/>
              <a:gd name="T4" fmla="*/ 81 w 800"/>
              <a:gd name="T5" fmla="*/ 221 h 385"/>
              <a:gd name="T6" fmla="*/ 81 w 800"/>
              <a:gd name="T7" fmla="*/ 163 h 385"/>
              <a:gd name="T8" fmla="*/ 139 w 800"/>
              <a:gd name="T9" fmla="*/ 163 h 385"/>
              <a:gd name="T10" fmla="*/ 139 w 800"/>
              <a:gd name="T11" fmla="*/ 221 h 385"/>
              <a:gd name="T12" fmla="*/ 735 w 800"/>
              <a:gd name="T13" fmla="*/ 130 h 385"/>
              <a:gd name="T14" fmla="*/ 735 w 800"/>
              <a:gd name="T15" fmla="*/ 130 h 385"/>
              <a:gd name="T16" fmla="*/ 734 w 800"/>
              <a:gd name="T17" fmla="*/ 131 h 385"/>
              <a:gd name="T18" fmla="*/ 357 w 800"/>
              <a:gd name="T19" fmla="*/ 131 h 385"/>
              <a:gd name="T20" fmla="*/ 316 w 800"/>
              <a:gd name="T21" fmla="*/ 68 h 385"/>
              <a:gd name="T22" fmla="*/ 68 w 800"/>
              <a:gd name="T23" fmla="*/ 68 h 385"/>
              <a:gd name="T24" fmla="*/ 68 w 800"/>
              <a:gd name="T25" fmla="*/ 316 h 385"/>
              <a:gd name="T26" fmla="*/ 316 w 800"/>
              <a:gd name="T27" fmla="*/ 316 h 385"/>
              <a:gd name="T28" fmla="*/ 364 w 800"/>
              <a:gd name="T29" fmla="*/ 226 h 385"/>
              <a:gd name="T30" fmla="*/ 446 w 800"/>
              <a:gd name="T31" fmla="*/ 226 h 385"/>
              <a:gd name="T32" fmla="*/ 487 w 800"/>
              <a:gd name="T33" fmla="*/ 267 h 385"/>
              <a:gd name="T34" fmla="*/ 527 w 800"/>
              <a:gd name="T35" fmla="*/ 227 h 385"/>
              <a:gd name="T36" fmla="*/ 568 w 800"/>
              <a:gd name="T37" fmla="*/ 267 h 385"/>
              <a:gd name="T38" fmla="*/ 608 w 800"/>
              <a:gd name="T39" fmla="*/ 228 h 385"/>
              <a:gd name="T40" fmla="*/ 648 w 800"/>
              <a:gd name="T41" fmla="*/ 267 h 385"/>
              <a:gd name="T42" fmla="*/ 688 w 800"/>
              <a:gd name="T43" fmla="*/ 227 h 385"/>
              <a:gd name="T44" fmla="*/ 729 w 800"/>
              <a:gd name="T45" fmla="*/ 267 h 385"/>
              <a:gd name="T46" fmla="*/ 770 w 800"/>
              <a:gd name="T47" fmla="*/ 226 h 385"/>
              <a:gd name="T48" fmla="*/ 784 w 800"/>
              <a:gd name="T49" fmla="*/ 212 h 385"/>
              <a:gd name="T50" fmla="*/ 800 w 800"/>
              <a:gd name="T51" fmla="*/ 196 h 385"/>
              <a:gd name="T52" fmla="*/ 735 w 800"/>
              <a:gd name="T53" fmla="*/ 130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00" h="385">
                <a:moveTo>
                  <a:pt x="139" y="221"/>
                </a:moveTo>
                <a:lnTo>
                  <a:pt x="139" y="221"/>
                </a:lnTo>
                <a:cubicBezTo>
                  <a:pt x="123" y="237"/>
                  <a:pt x="97" y="237"/>
                  <a:pt x="81" y="221"/>
                </a:cubicBezTo>
                <a:cubicBezTo>
                  <a:pt x="65" y="205"/>
                  <a:pt x="65" y="179"/>
                  <a:pt x="81" y="163"/>
                </a:cubicBezTo>
                <a:cubicBezTo>
                  <a:pt x="97" y="147"/>
                  <a:pt x="123" y="147"/>
                  <a:pt x="139" y="163"/>
                </a:cubicBezTo>
                <a:cubicBezTo>
                  <a:pt x="155" y="179"/>
                  <a:pt x="155" y="205"/>
                  <a:pt x="139" y="221"/>
                </a:cubicBezTo>
                <a:close/>
                <a:moveTo>
                  <a:pt x="735" y="130"/>
                </a:moveTo>
                <a:lnTo>
                  <a:pt x="735" y="130"/>
                </a:lnTo>
                <a:lnTo>
                  <a:pt x="734" y="131"/>
                </a:lnTo>
                <a:lnTo>
                  <a:pt x="357" y="131"/>
                </a:lnTo>
                <a:cubicBezTo>
                  <a:pt x="348" y="108"/>
                  <a:pt x="335" y="86"/>
                  <a:pt x="316" y="68"/>
                </a:cubicBezTo>
                <a:cubicBezTo>
                  <a:pt x="248" y="0"/>
                  <a:pt x="137" y="0"/>
                  <a:pt x="68" y="68"/>
                </a:cubicBezTo>
                <a:cubicBezTo>
                  <a:pt x="0" y="136"/>
                  <a:pt x="0" y="247"/>
                  <a:pt x="68" y="316"/>
                </a:cubicBezTo>
                <a:cubicBezTo>
                  <a:pt x="137" y="385"/>
                  <a:pt x="248" y="385"/>
                  <a:pt x="316" y="316"/>
                </a:cubicBezTo>
                <a:cubicBezTo>
                  <a:pt x="342" y="291"/>
                  <a:pt x="358" y="259"/>
                  <a:pt x="364" y="226"/>
                </a:cubicBezTo>
                <a:lnTo>
                  <a:pt x="446" y="226"/>
                </a:lnTo>
                <a:lnTo>
                  <a:pt x="487" y="267"/>
                </a:lnTo>
                <a:lnTo>
                  <a:pt x="527" y="227"/>
                </a:lnTo>
                <a:lnTo>
                  <a:pt x="568" y="267"/>
                </a:lnTo>
                <a:lnTo>
                  <a:pt x="608" y="228"/>
                </a:lnTo>
                <a:lnTo>
                  <a:pt x="648" y="267"/>
                </a:lnTo>
                <a:lnTo>
                  <a:pt x="688" y="227"/>
                </a:lnTo>
                <a:lnTo>
                  <a:pt x="729" y="267"/>
                </a:lnTo>
                <a:lnTo>
                  <a:pt x="770" y="226"/>
                </a:lnTo>
                <a:lnTo>
                  <a:pt x="784" y="212"/>
                </a:lnTo>
                <a:lnTo>
                  <a:pt x="800" y="196"/>
                </a:lnTo>
                <a:lnTo>
                  <a:pt x="735" y="13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 noChangeAspect="1" noEditPoints="1"/>
          </p:cNvSpPr>
          <p:nvPr/>
        </p:nvSpPr>
        <p:spPr bwMode="auto">
          <a:xfrm>
            <a:off x="6082413" y="3199448"/>
            <a:ext cx="397193" cy="365760"/>
          </a:xfrm>
          <a:custGeom>
            <a:avLst/>
            <a:gdLst>
              <a:gd name="T0" fmla="*/ 630 w 676"/>
              <a:gd name="T1" fmla="*/ 155 h 627"/>
              <a:gd name="T2" fmla="*/ 520 w 676"/>
              <a:gd name="T3" fmla="*/ 160 h 627"/>
              <a:gd name="T4" fmla="*/ 378 w 676"/>
              <a:gd name="T5" fmla="*/ 135 h 627"/>
              <a:gd name="T6" fmla="*/ 299 w 676"/>
              <a:gd name="T7" fmla="*/ 128 h 627"/>
              <a:gd name="T8" fmla="*/ 153 w 676"/>
              <a:gd name="T9" fmla="*/ 171 h 627"/>
              <a:gd name="T10" fmla="*/ 45 w 676"/>
              <a:gd name="T11" fmla="*/ 166 h 627"/>
              <a:gd name="T12" fmla="*/ 0 w 676"/>
              <a:gd name="T13" fmla="*/ 349 h 627"/>
              <a:gd name="T14" fmla="*/ 30 w 676"/>
              <a:gd name="T15" fmla="*/ 349 h 627"/>
              <a:gd name="T16" fmla="*/ 50 w 676"/>
              <a:gd name="T17" fmla="*/ 211 h 627"/>
              <a:gd name="T18" fmla="*/ 81 w 676"/>
              <a:gd name="T19" fmla="*/ 581 h 627"/>
              <a:gd name="T20" fmla="*/ 131 w 676"/>
              <a:gd name="T21" fmla="*/ 541 h 627"/>
              <a:gd name="T22" fmla="*/ 150 w 676"/>
              <a:gd name="T23" fmla="*/ 211 h 627"/>
              <a:gd name="T24" fmla="*/ 165 w 676"/>
              <a:gd name="T25" fmla="*/ 370 h 627"/>
              <a:gd name="T26" fmla="*/ 179 w 676"/>
              <a:gd name="T27" fmla="*/ 187 h 627"/>
              <a:gd name="T28" fmla="*/ 198 w 676"/>
              <a:gd name="T29" fmla="*/ 579 h 627"/>
              <a:gd name="T30" fmla="*/ 271 w 676"/>
              <a:gd name="T31" fmla="*/ 627 h 627"/>
              <a:gd name="T32" fmla="*/ 304 w 676"/>
              <a:gd name="T33" fmla="*/ 187 h 627"/>
              <a:gd name="T34" fmla="*/ 323 w 676"/>
              <a:gd name="T35" fmla="*/ 347 h 627"/>
              <a:gd name="T36" fmla="*/ 350 w 676"/>
              <a:gd name="T37" fmla="*/ 348 h 627"/>
              <a:gd name="T38" fmla="*/ 369 w 676"/>
              <a:gd name="T39" fmla="*/ 196 h 627"/>
              <a:gd name="T40" fmla="*/ 408 w 676"/>
              <a:gd name="T41" fmla="*/ 623 h 627"/>
              <a:gd name="T42" fmla="*/ 479 w 676"/>
              <a:gd name="T43" fmla="*/ 568 h 627"/>
              <a:gd name="T44" fmla="*/ 498 w 676"/>
              <a:gd name="T45" fmla="*/ 196 h 627"/>
              <a:gd name="T46" fmla="*/ 511 w 676"/>
              <a:gd name="T47" fmla="*/ 370 h 627"/>
              <a:gd name="T48" fmla="*/ 528 w 676"/>
              <a:gd name="T49" fmla="*/ 211 h 627"/>
              <a:gd name="T50" fmla="*/ 546 w 676"/>
              <a:gd name="T51" fmla="*/ 529 h 627"/>
              <a:gd name="T52" fmla="*/ 604 w 676"/>
              <a:gd name="T53" fmla="*/ 570 h 627"/>
              <a:gd name="T54" fmla="*/ 628 w 676"/>
              <a:gd name="T55" fmla="*/ 211 h 627"/>
              <a:gd name="T56" fmla="*/ 647 w 676"/>
              <a:gd name="T57" fmla="*/ 352 h 627"/>
              <a:gd name="T58" fmla="*/ 676 w 676"/>
              <a:gd name="T59" fmla="*/ 353 h 627"/>
              <a:gd name="T60" fmla="*/ 630 w 676"/>
              <a:gd name="T61" fmla="*/ 155 h 627"/>
              <a:gd name="T62" fmla="*/ 584 w 676"/>
              <a:gd name="T63" fmla="*/ 135 h 627"/>
              <a:gd name="T64" fmla="*/ 584 w 676"/>
              <a:gd name="T65" fmla="*/ 52 h 627"/>
              <a:gd name="T66" fmla="*/ 584 w 676"/>
              <a:gd name="T67" fmla="*/ 135 h 627"/>
              <a:gd name="T68" fmla="*/ 88 w 676"/>
              <a:gd name="T69" fmla="*/ 147 h 627"/>
              <a:gd name="T70" fmla="*/ 88 w 676"/>
              <a:gd name="T71" fmla="*/ 64 h 627"/>
              <a:gd name="T72" fmla="*/ 88 w 676"/>
              <a:gd name="T73" fmla="*/ 147 h 627"/>
              <a:gd name="T74" fmla="*/ 423 w 676"/>
              <a:gd name="T75" fmla="*/ 115 h 627"/>
              <a:gd name="T76" fmla="*/ 423 w 676"/>
              <a:gd name="T77" fmla="*/ 15 h 627"/>
              <a:gd name="T78" fmla="*/ 423 w 676"/>
              <a:gd name="T79" fmla="*/ 115 h 627"/>
              <a:gd name="T80" fmla="*/ 250 w 676"/>
              <a:gd name="T81" fmla="*/ 100 h 627"/>
              <a:gd name="T82" fmla="*/ 250 w 676"/>
              <a:gd name="T83" fmla="*/ 0 h 627"/>
              <a:gd name="T84" fmla="*/ 250 w 676"/>
              <a:gd name="T85" fmla="*/ 100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76" h="627">
                <a:moveTo>
                  <a:pt x="630" y="155"/>
                </a:moveTo>
                <a:lnTo>
                  <a:pt x="630" y="155"/>
                </a:lnTo>
                <a:lnTo>
                  <a:pt x="538" y="155"/>
                </a:lnTo>
                <a:cubicBezTo>
                  <a:pt x="532" y="155"/>
                  <a:pt x="525" y="157"/>
                  <a:pt x="520" y="160"/>
                </a:cubicBezTo>
                <a:cubicBezTo>
                  <a:pt x="510" y="141"/>
                  <a:pt x="492" y="135"/>
                  <a:pt x="472" y="135"/>
                </a:cubicBezTo>
                <a:lnTo>
                  <a:pt x="378" y="135"/>
                </a:lnTo>
                <a:cubicBezTo>
                  <a:pt x="362" y="135"/>
                  <a:pt x="348" y="135"/>
                  <a:pt x="338" y="148"/>
                </a:cubicBezTo>
                <a:cubicBezTo>
                  <a:pt x="328" y="135"/>
                  <a:pt x="314" y="128"/>
                  <a:pt x="299" y="128"/>
                </a:cubicBezTo>
                <a:lnTo>
                  <a:pt x="204" y="128"/>
                </a:lnTo>
                <a:cubicBezTo>
                  <a:pt x="180" y="128"/>
                  <a:pt x="160" y="146"/>
                  <a:pt x="153" y="171"/>
                </a:cubicBezTo>
                <a:cubicBezTo>
                  <a:pt x="147" y="168"/>
                  <a:pt x="130" y="166"/>
                  <a:pt x="124" y="166"/>
                </a:cubicBezTo>
                <a:lnTo>
                  <a:pt x="45" y="166"/>
                </a:lnTo>
                <a:cubicBezTo>
                  <a:pt x="20" y="166"/>
                  <a:pt x="0" y="190"/>
                  <a:pt x="0" y="220"/>
                </a:cubicBezTo>
                <a:lnTo>
                  <a:pt x="0" y="349"/>
                </a:lnTo>
                <a:cubicBezTo>
                  <a:pt x="0" y="359"/>
                  <a:pt x="2" y="369"/>
                  <a:pt x="15" y="369"/>
                </a:cubicBezTo>
                <a:cubicBezTo>
                  <a:pt x="28" y="369"/>
                  <a:pt x="30" y="359"/>
                  <a:pt x="30" y="349"/>
                </a:cubicBezTo>
                <a:cubicBezTo>
                  <a:pt x="30" y="337"/>
                  <a:pt x="31" y="211"/>
                  <a:pt x="31" y="211"/>
                </a:cubicBezTo>
                <a:lnTo>
                  <a:pt x="50" y="211"/>
                </a:lnTo>
                <a:cubicBezTo>
                  <a:pt x="50" y="211"/>
                  <a:pt x="49" y="530"/>
                  <a:pt x="49" y="546"/>
                </a:cubicBezTo>
                <a:cubicBezTo>
                  <a:pt x="50" y="580"/>
                  <a:pt x="69" y="581"/>
                  <a:pt x="81" y="581"/>
                </a:cubicBezTo>
                <a:lnTo>
                  <a:pt x="101" y="581"/>
                </a:lnTo>
                <a:cubicBezTo>
                  <a:pt x="112" y="581"/>
                  <a:pt x="129" y="580"/>
                  <a:pt x="131" y="541"/>
                </a:cubicBezTo>
                <a:cubicBezTo>
                  <a:pt x="131" y="524"/>
                  <a:pt x="131" y="211"/>
                  <a:pt x="131" y="211"/>
                </a:cubicBezTo>
                <a:lnTo>
                  <a:pt x="150" y="211"/>
                </a:lnTo>
                <a:lnTo>
                  <a:pt x="150" y="353"/>
                </a:lnTo>
                <a:cubicBezTo>
                  <a:pt x="150" y="367"/>
                  <a:pt x="155" y="370"/>
                  <a:pt x="165" y="370"/>
                </a:cubicBezTo>
                <a:cubicBezTo>
                  <a:pt x="175" y="370"/>
                  <a:pt x="180" y="363"/>
                  <a:pt x="180" y="351"/>
                </a:cubicBezTo>
                <a:cubicBezTo>
                  <a:pt x="180" y="344"/>
                  <a:pt x="179" y="187"/>
                  <a:pt x="179" y="187"/>
                </a:cubicBezTo>
                <a:lnTo>
                  <a:pt x="198" y="187"/>
                </a:lnTo>
                <a:cubicBezTo>
                  <a:pt x="198" y="187"/>
                  <a:pt x="198" y="555"/>
                  <a:pt x="198" y="579"/>
                </a:cubicBezTo>
                <a:cubicBezTo>
                  <a:pt x="199" y="620"/>
                  <a:pt x="221" y="627"/>
                  <a:pt x="235" y="627"/>
                </a:cubicBezTo>
                <a:lnTo>
                  <a:pt x="271" y="627"/>
                </a:lnTo>
                <a:cubicBezTo>
                  <a:pt x="285" y="627"/>
                  <a:pt x="303" y="620"/>
                  <a:pt x="305" y="573"/>
                </a:cubicBezTo>
                <a:cubicBezTo>
                  <a:pt x="306" y="554"/>
                  <a:pt x="304" y="187"/>
                  <a:pt x="304" y="187"/>
                </a:cubicBezTo>
                <a:lnTo>
                  <a:pt x="323" y="187"/>
                </a:lnTo>
                <a:lnTo>
                  <a:pt x="323" y="347"/>
                </a:lnTo>
                <a:cubicBezTo>
                  <a:pt x="323" y="363"/>
                  <a:pt x="325" y="369"/>
                  <a:pt x="338" y="369"/>
                </a:cubicBezTo>
                <a:cubicBezTo>
                  <a:pt x="348" y="369"/>
                  <a:pt x="350" y="362"/>
                  <a:pt x="350" y="348"/>
                </a:cubicBezTo>
                <a:cubicBezTo>
                  <a:pt x="350" y="338"/>
                  <a:pt x="351" y="196"/>
                  <a:pt x="351" y="196"/>
                </a:cubicBezTo>
                <a:lnTo>
                  <a:pt x="369" y="196"/>
                </a:lnTo>
                <a:cubicBezTo>
                  <a:pt x="369" y="196"/>
                  <a:pt x="370" y="551"/>
                  <a:pt x="370" y="575"/>
                </a:cubicBezTo>
                <a:cubicBezTo>
                  <a:pt x="371" y="615"/>
                  <a:pt x="395" y="623"/>
                  <a:pt x="408" y="623"/>
                </a:cubicBezTo>
                <a:lnTo>
                  <a:pt x="445" y="623"/>
                </a:lnTo>
                <a:cubicBezTo>
                  <a:pt x="458" y="623"/>
                  <a:pt x="477" y="615"/>
                  <a:pt x="479" y="568"/>
                </a:cubicBezTo>
                <a:cubicBezTo>
                  <a:pt x="480" y="546"/>
                  <a:pt x="479" y="196"/>
                  <a:pt x="479" y="196"/>
                </a:cubicBezTo>
                <a:lnTo>
                  <a:pt x="498" y="196"/>
                </a:lnTo>
                <a:cubicBezTo>
                  <a:pt x="498" y="196"/>
                  <a:pt x="498" y="333"/>
                  <a:pt x="498" y="348"/>
                </a:cubicBezTo>
                <a:cubicBezTo>
                  <a:pt x="498" y="360"/>
                  <a:pt x="501" y="370"/>
                  <a:pt x="511" y="370"/>
                </a:cubicBezTo>
                <a:cubicBezTo>
                  <a:pt x="523" y="370"/>
                  <a:pt x="526" y="365"/>
                  <a:pt x="527" y="354"/>
                </a:cubicBezTo>
                <a:cubicBezTo>
                  <a:pt x="527" y="372"/>
                  <a:pt x="528" y="211"/>
                  <a:pt x="528" y="211"/>
                </a:cubicBezTo>
                <a:lnTo>
                  <a:pt x="546" y="211"/>
                </a:lnTo>
                <a:cubicBezTo>
                  <a:pt x="546" y="211"/>
                  <a:pt x="546" y="524"/>
                  <a:pt x="546" y="529"/>
                </a:cubicBezTo>
                <a:cubicBezTo>
                  <a:pt x="547" y="563"/>
                  <a:pt x="558" y="570"/>
                  <a:pt x="569" y="570"/>
                </a:cubicBezTo>
                <a:lnTo>
                  <a:pt x="604" y="570"/>
                </a:lnTo>
                <a:cubicBezTo>
                  <a:pt x="615" y="570"/>
                  <a:pt x="627" y="563"/>
                  <a:pt x="628" y="524"/>
                </a:cubicBezTo>
                <a:cubicBezTo>
                  <a:pt x="629" y="504"/>
                  <a:pt x="628" y="211"/>
                  <a:pt x="628" y="211"/>
                </a:cubicBezTo>
                <a:lnTo>
                  <a:pt x="647" y="211"/>
                </a:lnTo>
                <a:lnTo>
                  <a:pt x="647" y="352"/>
                </a:lnTo>
                <a:cubicBezTo>
                  <a:pt x="647" y="362"/>
                  <a:pt x="653" y="369"/>
                  <a:pt x="662" y="369"/>
                </a:cubicBezTo>
                <a:cubicBezTo>
                  <a:pt x="671" y="369"/>
                  <a:pt x="676" y="363"/>
                  <a:pt x="676" y="353"/>
                </a:cubicBezTo>
                <a:lnTo>
                  <a:pt x="676" y="215"/>
                </a:lnTo>
                <a:cubicBezTo>
                  <a:pt x="676" y="186"/>
                  <a:pt x="655" y="155"/>
                  <a:pt x="630" y="155"/>
                </a:cubicBezTo>
                <a:close/>
                <a:moveTo>
                  <a:pt x="584" y="135"/>
                </a:moveTo>
                <a:lnTo>
                  <a:pt x="584" y="135"/>
                </a:lnTo>
                <a:cubicBezTo>
                  <a:pt x="607" y="135"/>
                  <a:pt x="626" y="116"/>
                  <a:pt x="626" y="93"/>
                </a:cubicBezTo>
                <a:cubicBezTo>
                  <a:pt x="626" y="70"/>
                  <a:pt x="607" y="52"/>
                  <a:pt x="584" y="52"/>
                </a:cubicBezTo>
                <a:cubicBezTo>
                  <a:pt x="562" y="52"/>
                  <a:pt x="543" y="70"/>
                  <a:pt x="543" y="93"/>
                </a:cubicBezTo>
                <a:cubicBezTo>
                  <a:pt x="543" y="116"/>
                  <a:pt x="562" y="135"/>
                  <a:pt x="584" y="135"/>
                </a:cubicBezTo>
                <a:close/>
                <a:moveTo>
                  <a:pt x="88" y="147"/>
                </a:moveTo>
                <a:lnTo>
                  <a:pt x="88" y="147"/>
                </a:lnTo>
                <a:cubicBezTo>
                  <a:pt x="111" y="147"/>
                  <a:pt x="130" y="128"/>
                  <a:pt x="130" y="105"/>
                </a:cubicBezTo>
                <a:cubicBezTo>
                  <a:pt x="130" y="82"/>
                  <a:pt x="111" y="64"/>
                  <a:pt x="88" y="64"/>
                </a:cubicBezTo>
                <a:cubicBezTo>
                  <a:pt x="65" y="64"/>
                  <a:pt x="47" y="82"/>
                  <a:pt x="47" y="105"/>
                </a:cubicBezTo>
                <a:cubicBezTo>
                  <a:pt x="47" y="128"/>
                  <a:pt x="65" y="147"/>
                  <a:pt x="88" y="147"/>
                </a:cubicBezTo>
                <a:close/>
                <a:moveTo>
                  <a:pt x="423" y="115"/>
                </a:moveTo>
                <a:lnTo>
                  <a:pt x="423" y="115"/>
                </a:lnTo>
                <a:cubicBezTo>
                  <a:pt x="451" y="115"/>
                  <a:pt x="473" y="93"/>
                  <a:pt x="473" y="65"/>
                </a:cubicBezTo>
                <a:cubicBezTo>
                  <a:pt x="473" y="37"/>
                  <a:pt x="451" y="15"/>
                  <a:pt x="423" y="15"/>
                </a:cubicBezTo>
                <a:cubicBezTo>
                  <a:pt x="396" y="15"/>
                  <a:pt x="373" y="37"/>
                  <a:pt x="373" y="65"/>
                </a:cubicBezTo>
                <a:cubicBezTo>
                  <a:pt x="373" y="93"/>
                  <a:pt x="396" y="115"/>
                  <a:pt x="423" y="115"/>
                </a:cubicBezTo>
                <a:close/>
                <a:moveTo>
                  <a:pt x="250" y="100"/>
                </a:moveTo>
                <a:lnTo>
                  <a:pt x="250" y="100"/>
                </a:lnTo>
                <a:cubicBezTo>
                  <a:pt x="277" y="100"/>
                  <a:pt x="300" y="77"/>
                  <a:pt x="300" y="49"/>
                </a:cubicBezTo>
                <a:cubicBezTo>
                  <a:pt x="300" y="22"/>
                  <a:pt x="277" y="0"/>
                  <a:pt x="250" y="0"/>
                </a:cubicBezTo>
                <a:cubicBezTo>
                  <a:pt x="222" y="0"/>
                  <a:pt x="200" y="22"/>
                  <a:pt x="200" y="49"/>
                </a:cubicBezTo>
                <a:cubicBezTo>
                  <a:pt x="200" y="77"/>
                  <a:pt x="222" y="100"/>
                  <a:pt x="250" y="100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4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403412" y="1439642"/>
            <a:ext cx="4128247" cy="4154334"/>
          </a:xfrm>
          <a:prstGeom prst="homePlate">
            <a:avLst>
              <a:gd name="adj" fmla="val 17752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What’s Next? Project Plans and Rate Cards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412" y="2484999"/>
            <a:ext cx="3812328" cy="2063619"/>
          </a:xfrm>
        </p:spPr>
        <p:txBody>
          <a:bodyPr>
            <a:normAutofit fontScale="92500"/>
          </a:bodyPr>
          <a:lstStyle/>
          <a:p>
            <a:pPr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1"/>
                </a:solidFill>
              </a:rPr>
              <a:t>Project Plans* will better define:</a:t>
            </a:r>
          </a:p>
          <a:p>
            <a:pPr indent="0">
              <a:spcBef>
                <a:spcPts val="600"/>
              </a:spcBef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511175" lvl="1" indent="-263525">
              <a:spcBef>
                <a:spcPts val="600"/>
              </a:spcBef>
              <a:buClr>
                <a:srgbClr val="0070C0"/>
              </a:buClr>
            </a:pPr>
            <a:r>
              <a:rPr lang="en-US" sz="1600" dirty="0">
                <a:solidFill>
                  <a:schemeClr val="tx1"/>
                </a:solidFill>
              </a:rPr>
              <a:t>What are the critical steps?</a:t>
            </a:r>
          </a:p>
          <a:p>
            <a:pPr marL="511175" lvl="1" indent="-263525">
              <a:spcBef>
                <a:spcPts val="600"/>
              </a:spcBef>
              <a:buClr>
                <a:srgbClr val="0070C0"/>
              </a:buClr>
            </a:pPr>
            <a:r>
              <a:rPr lang="en-US" sz="1600" dirty="0">
                <a:solidFill>
                  <a:schemeClr val="tx1"/>
                </a:solidFill>
              </a:rPr>
              <a:t>Who are the resources dedicated to a project by level?</a:t>
            </a:r>
          </a:p>
          <a:p>
            <a:pPr marL="511175" lvl="1" indent="-263525">
              <a:spcBef>
                <a:spcPts val="600"/>
              </a:spcBef>
              <a:buClr>
                <a:srgbClr val="0070C0"/>
              </a:buClr>
            </a:pPr>
            <a:r>
              <a:rPr lang="en-US" sz="1600" dirty="0">
                <a:solidFill>
                  <a:schemeClr val="tx1"/>
                </a:solidFill>
              </a:rPr>
              <a:t>What is the typical time commitment?</a:t>
            </a:r>
          </a:p>
          <a:p>
            <a:pPr marL="511175" lvl="1" indent="-263525">
              <a:spcBef>
                <a:spcPts val="600"/>
              </a:spcBef>
              <a:buClr>
                <a:srgbClr val="0070C0"/>
              </a:buClr>
            </a:pPr>
            <a:r>
              <a:rPr lang="en-US" sz="1600" dirty="0">
                <a:solidFill>
                  <a:schemeClr val="tx1"/>
                </a:solidFill>
              </a:rPr>
              <a:t>What is the cost?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99" y="1268015"/>
            <a:ext cx="3528303" cy="48659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42533" y="845731"/>
            <a:ext cx="192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Project Plan Example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695441" y="872625"/>
            <a:ext cx="2029284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713371" y="1159495"/>
            <a:ext cx="2029284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7513" y="5902040"/>
            <a:ext cx="4469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Depending on specific project scope, cost and time commitment will vary.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29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Strategic </a:t>
            </a:r>
            <a:r>
              <a:rPr lang="en-US" sz="2000" dirty="0" smtClean="0"/>
              <a:t>Priorities for Products Definition and Development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8284" y="936577"/>
            <a:ext cx="8445722" cy="4220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23441" indent="123441" algn="l" eaLnBrk="1" hangingPunct="1">
              <a:buFont typeface="Wingdings" pitchFamily="2" charset="2"/>
              <a:buChar char="§"/>
              <a:defRPr sz="1485" b="0">
                <a:solidFill>
                  <a:schemeClr val="accent1"/>
                </a:solidFill>
                <a:latin typeface="Calibri Light"/>
                <a:cs typeface="Calibri Light"/>
              </a:defRPr>
            </a:lvl1pPr>
            <a:lvl2pPr marL="370323" indent="-123441" algn="l" eaLnBrk="1" hangingPunct="1">
              <a:buFont typeface="Wingdings" charset="2"/>
              <a:buChar char="§"/>
              <a:defRPr>
                <a:solidFill>
                  <a:schemeClr val="accent1"/>
                </a:solidFill>
                <a:latin typeface="Calibri Light"/>
                <a:cs typeface="Calibri Light"/>
              </a:defRPr>
            </a:lvl2pPr>
            <a:lvl3pPr marL="493764" indent="-123441" algn="l" eaLnBrk="1" hangingPunct="1">
              <a:buFont typeface="Wingdings" charset="2"/>
              <a:buChar char="§"/>
              <a:defRPr sz="945" baseline="0">
                <a:solidFill>
                  <a:schemeClr val="accent1"/>
                </a:solidFill>
                <a:latin typeface="Calibri Light"/>
                <a:cs typeface="Calibri Light"/>
              </a:defRPr>
            </a:lvl3pPr>
          </a:lstStyle>
          <a:p>
            <a:pPr marL="466341" indent="-342900">
              <a:buFont typeface="+mj-lt"/>
              <a:buAutoNum type="arabicPeriod"/>
            </a:pPr>
            <a:r>
              <a:rPr lang="en-US" sz="1400" b="1" kern="0" dirty="0">
                <a:solidFill>
                  <a:schemeClr val="tx1"/>
                </a:solidFill>
                <a:latin typeface="+mj-lt"/>
              </a:rPr>
              <a:t>Finish Products Menu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  <a:latin typeface="+mj-lt"/>
              </a:rPr>
              <a:t>Define existing products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  <a:latin typeface="+mj-lt"/>
              </a:rPr>
              <a:t>Identify new products our clients need (in particular, additional Measurement products)</a:t>
            </a:r>
          </a:p>
          <a:p>
            <a:pPr indent="0">
              <a:buNone/>
            </a:pPr>
            <a:endParaRPr lang="en-US" sz="1400" b="1" kern="0" dirty="0">
              <a:solidFill>
                <a:schemeClr val="tx1"/>
              </a:solidFill>
              <a:latin typeface="+mj-lt"/>
            </a:endParaRPr>
          </a:p>
          <a:p>
            <a:pPr marL="465137" indent="-342900">
              <a:buAutoNum type="arabicPeriod" startAt="2"/>
            </a:pPr>
            <a:r>
              <a:rPr lang="en-US" sz="1400" b="1" kern="0" dirty="0">
                <a:solidFill>
                  <a:schemeClr val="tx1"/>
                </a:solidFill>
              </a:rPr>
              <a:t>Develop Project Plans, Rate Cards, Case studies for each product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Better define timeline, hours, key project steps for each our products which will enable us to move to Fixed Fee/more predictable product margins.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Develop Case Studies to showcase application</a:t>
            </a:r>
          </a:p>
          <a:p>
            <a:pPr marL="466341" indent="-342900">
              <a:buFont typeface="+mj-lt"/>
              <a:buAutoNum type="arabicPeriod"/>
            </a:pPr>
            <a:endParaRPr lang="en-US" sz="1400" b="1" kern="0" dirty="0">
              <a:solidFill>
                <a:schemeClr val="tx1"/>
              </a:solidFill>
              <a:latin typeface="+mj-lt"/>
            </a:endParaRPr>
          </a:p>
          <a:p>
            <a:pPr marL="511175" lvl="1" indent="-390525">
              <a:buAutoNum type="arabicPeriod" startAt="6"/>
            </a:pPr>
            <a:r>
              <a:rPr lang="en-US" sz="1400" b="1" kern="0" dirty="0">
                <a:solidFill>
                  <a:schemeClr val="tx1"/>
                </a:solidFill>
              </a:rPr>
              <a:t>Training on Consulting Products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Internal Latinum Team (esp. Client Services, Sales) on Products Menu, Projects Plan, Rate Cards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Latinum Member Community Webinar (</a:t>
            </a:r>
            <a:r>
              <a:rPr lang="en-US" sz="1400" kern="0" dirty="0" smtClean="0">
                <a:solidFill>
                  <a:schemeClr val="tx1"/>
                </a:solidFill>
              </a:rPr>
              <a:t>Q4)</a:t>
            </a:r>
            <a:endParaRPr lang="en-US" sz="1400" kern="0" dirty="0">
              <a:solidFill>
                <a:schemeClr val="tx1"/>
              </a:solidFill>
            </a:endParaRPr>
          </a:p>
          <a:p>
            <a:pPr marL="466341" indent="-342900">
              <a:buFont typeface="+mj-lt"/>
              <a:buAutoNum type="arabicPeriod"/>
            </a:pPr>
            <a:endParaRPr lang="en-US" sz="1400" b="1" kern="0" dirty="0">
              <a:solidFill>
                <a:schemeClr val="tx1"/>
              </a:solidFill>
              <a:latin typeface="+mj-lt"/>
            </a:endParaRPr>
          </a:p>
          <a:p>
            <a:pPr marL="463550" indent="-342900">
              <a:buAutoNum type="arabicPeriod" startAt="4"/>
            </a:pPr>
            <a:r>
              <a:rPr lang="en-US" sz="1400" b="1" kern="0" dirty="0">
                <a:solidFill>
                  <a:schemeClr val="tx1"/>
                </a:solidFill>
              </a:rPr>
              <a:t>Improve tracking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Revised Salesforce taxonomy and dashboard</a:t>
            </a:r>
          </a:p>
          <a:p>
            <a:pPr marL="712788" lvl="1" indent="-250825">
              <a:buClr>
                <a:srgbClr val="0070C0"/>
              </a:buClr>
            </a:pPr>
            <a:r>
              <a:rPr lang="en-US" sz="1400" kern="0" dirty="0">
                <a:solidFill>
                  <a:schemeClr val="tx1"/>
                </a:solidFill>
              </a:rPr>
              <a:t>Ongoing tracking of project hours vs. forecasted</a:t>
            </a:r>
          </a:p>
          <a:p>
            <a:pPr marL="466341" indent="-342900">
              <a:buFont typeface="+mj-lt"/>
              <a:buAutoNum type="arabicPeriod"/>
            </a:pPr>
            <a:endParaRPr lang="en-US" sz="1400" b="1" kern="0" dirty="0">
              <a:solidFill>
                <a:schemeClr val="tx1"/>
              </a:solidFill>
              <a:latin typeface="+mj-lt"/>
            </a:endParaRPr>
          </a:p>
          <a:p>
            <a:pPr marL="466341" lvl="1" indent="-342900">
              <a:buAutoNum type="arabicPeriod" startAt="5"/>
            </a:pPr>
            <a:r>
              <a:rPr lang="en-US" sz="1400" b="1" kern="0" dirty="0">
                <a:solidFill>
                  <a:schemeClr val="tx1"/>
                </a:solidFill>
              </a:rPr>
              <a:t>Soft conversion to fixed fees </a:t>
            </a:r>
            <a:r>
              <a:rPr lang="en-US" sz="1400" kern="0" dirty="0">
                <a:solidFill>
                  <a:schemeClr val="tx1"/>
                </a:solidFill>
              </a:rPr>
              <a:t>beginning 10/1/2015</a:t>
            </a:r>
          </a:p>
          <a:p>
            <a:pPr marL="466341" lvl="1" indent="-342900">
              <a:buAutoNum type="arabicPeriod" startAt="5"/>
            </a:pPr>
            <a:endParaRPr lang="en-US" sz="1400" kern="0" dirty="0">
              <a:solidFill>
                <a:schemeClr val="tx1"/>
              </a:solidFill>
            </a:endParaRPr>
          </a:p>
          <a:p>
            <a:pPr marL="466341" lvl="1" indent="-342900">
              <a:buAutoNum type="arabicPeriod" startAt="5"/>
            </a:pPr>
            <a:r>
              <a:rPr lang="en-US" sz="1400" b="1" kern="0" dirty="0">
                <a:solidFill>
                  <a:schemeClr val="tx1"/>
                </a:solidFill>
              </a:rPr>
              <a:t>Update Latinum Website Consulting I</a:t>
            </a:r>
            <a:r>
              <a:rPr lang="en-US" sz="1400" b="1" kern="0" dirty="0" smtClean="0">
                <a:solidFill>
                  <a:schemeClr val="tx1"/>
                </a:solidFill>
              </a:rPr>
              <a:t>nformation </a:t>
            </a:r>
            <a:r>
              <a:rPr lang="en-US" sz="1400" kern="0" dirty="0">
                <a:solidFill>
                  <a:schemeClr val="tx1"/>
                </a:solidFill>
              </a:rPr>
              <a:t>with Products Menu and details on offerings on External and Internal Websites (External Website: basic overview of types of Consulting work available; Internal Member-only Website: full details on Methodologies and Sales Overviews)</a:t>
            </a:r>
          </a:p>
          <a:p>
            <a:pPr marL="466341" lvl="1" indent="-342900">
              <a:buAutoNum type="arabicPeriod" startAt="5"/>
            </a:pPr>
            <a:endParaRPr lang="en-US" sz="1400" kern="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9902" y="5662895"/>
            <a:ext cx="74014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buNone/>
            </a:pPr>
            <a:r>
              <a:rPr lang="en-US" b="1" u="sng" kern="0" dirty="0"/>
              <a:t>Impact:</a:t>
            </a:r>
            <a:r>
              <a:rPr lang="en-US" b="1" kern="0" dirty="0"/>
              <a:t> Delivering on Strategic Priorities will enable us to systemically deliver </a:t>
            </a:r>
            <a:r>
              <a:rPr lang="en-US" b="1" kern="0" dirty="0" smtClean="0"/>
              <a:t>more efficient proposals, better define project time and ASH needed, and deliver projects more efficiently.</a:t>
            </a:r>
            <a:endParaRPr lang="en-US" b="1" kern="0" dirty="0"/>
          </a:p>
          <a:p>
            <a:pPr indent="0">
              <a:buNone/>
            </a:pPr>
            <a:endParaRPr lang="en-US" b="1" kern="0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69572" y="5156674"/>
            <a:ext cx="8445723" cy="449803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9885" y="948278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cs typeface="Arial" pitchFamily="34" charset="0"/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59885" y="1730437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cs typeface="Arial" pitchFamily="34" charset="0"/>
              </a:rPr>
              <a:t>2</a:t>
            </a:r>
            <a:endParaRPr lang="en-US" sz="1600" b="1" dirty="0"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9885" y="2551659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cs typeface="Arial" pitchFamily="34" charset="0"/>
              </a:rPr>
              <a:t>3</a:t>
            </a:r>
            <a:endParaRPr lang="en-US" sz="1600" b="1" dirty="0"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5528" y="3292848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cs typeface="Arial" pitchFamily="34" charset="0"/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459884" y="3946984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cs typeface="Arial" pitchFamily="34" charset="0"/>
              </a:rPr>
              <a:t>5</a:t>
            </a:r>
            <a:endParaRPr lang="en-US" sz="1600" b="1" dirty="0"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4238" y="4347742"/>
            <a:ext cx="267401" cy="26005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cs typeface="Arial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349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8866862" cy="7159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+mn-lt"/>
              </a:rPr>
              <a:t>We prioritized </a:t>
            </a: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hese </a:t>
            </a: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roducts </a:t>
            </a:r>
            <a:r>
              <a:rPr lang="en-US" sz="2000" dirty="0">
                <a:latin typeface="+mn-lt"/>
              </a:rPr>
              <a:t>b</a:t>
            </a:r>
            <a:r>
              <a:rPr lang="en-US" sz="2000" dirty="0" smtClean="0">
                <a:latin typeface="+mn-lt"/>
              </a:rPr>
              <a:t>ased on current </a:t>
            </a:r>
            <a:r>
              <a:rPr lang="en-US" sz="2000" dirty="0">
                <a:latin typeface="+mn-lt"/>
              </a:rPr>
              <a:t>d</a:t>
            </a:r>
            <a:r>
              <a:rPr lang="en-US" sz="2000" dirty="0" smtClean="0">
                <a:latin typeface="+mn-lt"/>
              </a:rPr>
              <a:t>emand </a:t>
            </a: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nd </a:t>
            </a:r>
            <a:r>
              <a:rPr lang="en-US" sz="2000" dirty="0">
                <a:latin typeface="+mn-lt"/>
              </a:rPr>
              <a:t>f</a:t>
            </a:r>
            <a:r>
              <a:rPr lang="en-US" sz="2000" dirty="0" smtClean="0">
                <a:latin typeface="+mn-lt"/>
              </a:rPr>
              <a:t>uture </a:t>
            </a: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otential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25890" y="6413500"/>
            <a:ext cx="8636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</a:rPr>
              <a:t>COMPANY CONFIDENTIAL. FOR INTERNAL USE ONLY.</a:t>
            </a:r>
            <a:endParaRPr lang="en-US" b="1" dirty="0">
              <a:solidFill>
                <a:srgbClr val="999999"/>
              </a:solidFill>
              <a:latin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7259" y="1575842"/>
            <a:ext cx="2489267" cy="1193464"/>
            <a:chOff x="1939" y="15329"/>
            <a:chExt cx="1890861" cy="1193464"/>
          </a:xfrm>
          <a:solidFill>
            <a:schemeClr val="tx2">
              <a:lumMod val="75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1939" y="15329"/>
              <a:ext cx="1890861" cy="1193464"/>
            </a:xfrm>
            <a:prstGeom prst="roundRect">
              <a:avLst>
                <a:gd name="adj" fmla="val 10000"/>
              </a:avLst>
            </a:prstGeom>
            <a:grpFill/>
            <a:ln w="76200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36894" y="50284"/>
              <a:ext cx="1820951" cy="1123554"/>
            </a:xfrm>
            <a:prstGeom prst="rect">
              <a:avLst/>
            </a:prstGeom>
            <a:grpFill/>
            <a:ln w="762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Strategic Consulting Work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i="1" dirty="0">
                  <a:solidFill>
                    <a:schemeClr val="bg1"/>
                  </a:solidFill>
                  <a:cs typeface="Arial" pitchFamily="34" charset="0"/>
                </a:rPr>
                <a:t>Core Analytics work for our clients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5884" y="1575842"/>
            <a:ext cx="2489271" cy="1193464"/>
            <a:chOff x="2544063" y="15329"/>
            <a:chExt cx="1890861" cy="1193464"/>
          </a:xfrm>
          <a:solidFill>
            <a:schemeClr val="tx2">
              <a:lumMod val="75000"/>
            </a:schemeClr>
          </a:solidFill>
        </p:grpSpPr>
        <p:sp>
          <p:nvSpPr>
            <p:cNvPr id="24" name="Rounded Rectangle 23"/>
            <p:cNvSpPr/>
            <p:nvPr/>
          </p:nvSpPr>
          <p:spPr>
            <a:xfrm>
              <a:off x="2544063" y="15329"/>
              <a:ext cx="1890861" cy="119346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6"/>
            <p:cNvSpPr/>
            <p:nvPr/>
          </p:nvSpPr>
          <p:spPr>
            <a:xfrm>
              <a:off x="2597700" y="50284"/>
              <a:ext cx="1820951" cy="112355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Onsite/POVs/Training</a:t>
              </a:r>
              <a:endParaRPr lang="en-US" sz="1600" b="1" dirty="0">
                <a:solidFill>
                  <a:schemeClr val="bg1"/>
                </a:solidFill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i="1" dirty="0">
                  <a:solidFill>
                    <a:schemeClr val="bg1"/>
                  </a:solidFill>
                  <a:cs typeface="Arial" pitchFamily="34" charset="0"/>
                </a:rPr>
                <a:t>Strategic relationship building and expert consulting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87259" y="1575842"/>
            <a:ext cx="2489267" cy="1193464"/>
            <a:chOff x="4729092" y="15329"/>
            <a:chExt cx="1890861" cy="1193464"/>
          </a:xfrm>
          <a:solidFill>
            <a:schemeClr val="tx2">
              <a:lumMod val="75000"/>
            </a:schemeClr>
          </a:solidFill>
        </p:grpSpPr>
        <p:sp>
          <p:nvSpPr>
            <p:cNvPr id="27" name="Rounded Rectangle 26"/>
            <p:cNvSpPr/>
            <p:nvPr/>
          </p:nvSpPr>
          <p:spPr>
            <a:xfrm>
              <a:off x="4729092" y="15329"/>
              <a:ext cx="1890861" cy="119346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8"/>
            <p:cNvSpPr/>
            <p:nvPr/>
          </p:nvSpPr>
          <p:spPr>
            <a:xfrm>
              <a:off x="4764047" y="50284"/>
              <a:ext cx="1820951" cy="112355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Data Pulls/Basic Analysis</a:t>
              </a:r>
              <a:endParaRPr lang="en-US" sz="1000" b="1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i="1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i="1" dirty="0" smtClean="0">
                  <a:solidFill>
                    <a:schemeClr val="bg1"/>
                  </a:solidFill>
                  <a:cs typeface="Arial" pitchFamily="34" charset="0"/>
                </a:rPr>
                <a:t>Quick </a:t>
              </a:r>
              <a:r>
                <a:rPr lang="en-US" sz="1400" i="1" dirty="0">
                  <a:solidFill>
                    <a:schemeClr val="bg1"/>
                  </a:solidFill>
                  <a:cs typeface="Arial" pitchFamily="34" charset="0"/>
                </a:rPr>
                <a:t>Turnaround basic analysis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7011"/>
              </p:ext>
            </p:extLst>
          </p:nvPr>
        </p:nvGraphicFramePr>
        <p:xfrm>
          <a:off x="192759" y="4118963"/>
          <a:ext cx="872213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31"/>
                <a:gridCol w="1768631"/>
                <a:gridCol w="1768631"/>
                <a:gridCol w="1614333"/>
                <a:gridCol w="1801905"/>
              </a:tblGrid>
              <a:tr h="26386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Assessment</a:t>
                      </a:r>
                      <a:r>
                        <a:rPr lang="en-US" sz="1800" b="1" kern="1200" dirty="0" smtClean="0">
                          <a:latin typeface="Calibri" panose="020F0502020204030204" pitchFamily="34" charset="0"/>
                        </a:rPr>
                        <a:t>              </a:t>
                      </a:r>
                      <a:r>
                        <a:rPr lang="en-US" sz="105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From an external &amp; internal perspective, are we optimized for growth?</a:t>
                      </a:r>
                      <a:endParaRPr lang="en-US" sz="1050" b="1" kern="1200" dirty="0" smtClean="0">
                        <a:latin typeface="Calibri" panose="020F0502020204030204" pitchFamily="34" charset="0"/>
                      </a:endParaRPr>
                    </a:p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Strategy     </a:t>
                      </a:r>
                      <a:r>
                        <a:rPr lang="en-US" sz="1800" b="1" kern="1200" dirty="0" smtClean="0">
                          <a:latin typeface="Calibri" panose="020F0502020204030204" pitchFamily="34" charset="0"/>
                        </a:rPr>
                        <a:t>                     </a:t>
                      </a:r>
                      <a:r>
                        <a:rPr lang="en-US" sz="105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How do we earn the right to win with consumers and customers?</a:t>
                      </a:r>
                      <a:endParaRPr lang="en-US" sz="1050" b="1" kern="1200" dirty="0" smtClean="0">
                        <a:latin typeface="Calibri" panose="020F0502020204030204" pitchFamily="34" charset="0"/>
                      </a:endParaRP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latin typeface="Calibri" panose="020F0502020204030204" pitchFamily="34" charset="0"/>
                        </a:rPr>
                        <a:t>Execution  </a:t>
                      </a:r>
                      <a:r>
                        <a:rPr lang="en-US" sz="1800" b="1" kern="1200" dirty="0" smtClean="0">
                          <a:latin typeface="Calibri" panose="020F0502020204030204" pitchFamily="34" charset="0"/>
                        </a:rPr>
                        <a:t>                    </a:t>
                      </a:r>
                      <a:r>
                        <a:rPr lang="en-US" sz="1050" b="1" i="1" kern="1200" dirty="0" smtClean="0">
                          <a:latin typeface="Calibri" panose="020F0502020204030204" pitchFamily="34" charset="0"/>
                          <a:cs typeface="Arial" pitchFamily="34" charset="0"/>
                        </a:rPr>
                        <a:t>What can we do to ensure our plans are successful?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Measurement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sz="1800" b="1" kern="1200" baseline="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sz="1050" b="1" i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Arial" pitchFamily="34" charset="0"/>
                        </a:rPr>
                        <a:t>Are we succeeding?</a:t>
                      </a:r>
                    </a:p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Capability</a:t>
                      </a:r>
                    </a:p>
                    <a:p>
                      <a:pPr algn="ctr"/>
                      <a:r>
                        <a:rPr lang="en-US" sz="1050" b="1" i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Arial" pitchFamily="34" charset="0"/>
                        </a:rPr>
                        <a:t>How can we develop our Multicultural Org Capabilities?</a:t>
                      </a:r>
                      <a:endParaRPr lang="en-US" sz="1050" b="1" i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91882" y="1049120"/>
            <a:ext cx="8075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1600" b="1" dirty="0" smtClean="0"/>
              <a:t>We </a:t>
            </a:r>
            <a:r>
              <a:rPr lang="en-US" sz="1600" b="1" dirty="0"/>
              <a:t>can strategically classify our </a:t>
            </a:r>
            <a:r>
              <a:rPr lang="en-US" sz="1600" b="1" dirty="0" smtClean="0"/>
              <a:t>consulting work </a:t>
            </a:r>
            <a:r>
              <a:rPr lang="en-US" sz="1600" b="1" dirty="0"/>
              <a:t>as one of the following</a:t>
            </a:r>
            <a:r>
              <a:rPr lang="en-US" sz="1600" b="1" dirty="0" smtClean="0"/>
              <a:t>:</a:t>
            </a:r>
            <a:endParaRPr lang="en-US" sz="1600" b="1" dirty="0"/>
          </a:p>
          <a:p>
            <a:pPr indent="0">
              <a:buNone/>
            </a:pP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>
          <a:xfrm>
            <a:off x="291882" y="3612050"/>
            <a:ext cx="8075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sz="1600" b="1" dirty="0" smtClean="0"/>
              <a:t>Each product falls within the following five major types of work: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8638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Appendix</a:t>
            </a:r>
            <a:endParaRPr lang="en-US" sz="3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280400" y="6413500"/>
            <a:ext cx="863600" cy="365125"/>
          </a:xfrm>
        </p:spPr>
        <p:txBody>
          <a:bodyPr/>
          <a:lstStyle/>
          <a:p>
            <a:fld id="{16D6C5BA-7684-40E9-9185-BB391CD7217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451600"/>
            <a:ext cx="44958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 txBox="1">
            <a:spLocks/>
          </p:cNvSpPr>
          <p:nvPr/>
        </p:nvSpPr>
        <p:spPr>
          <a:xfrm>
            <a:off x="-111824" y="818319"/>
            <a:ext cx="9052560" cy="463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3441" indent="123441" algn="l" eaLnBrk="1" hangingPunct="1">
              <a:buFont typeface="Wingdings" pitchFamily="2" charset="2"/>
              <a:buChar char="§"/>
              <a:defRPr sz="1485" b="0">
                <a:solidFill>
                  <a:schemeClr val="accent1"/>
                </a:solidFill>
                <a:latin typeface="Calibri Light"/>
                <a:cs typeface="Calibri Light"/>
              </a:defRPr>
            </a:lvl1pPr>
            <a:lvl2pPr marL="370323" indent="-123441" algn="l" eaLnBrk="1" hangingPunct="1">
              <a:buFont typeface="Wingdings" charset="2"/>
              <a:buChar char="§"/>
              <a:defRPr>
                <a:solidFill>
                  <a:schemeClr val="accent1"/>
                </a:solidFill>
                <a:latin typeface="Calibri Light"/>
                <a:cs typeface="Calibri Light"/>
              </a:defRPr>
            </a:lvl2pPr>
            <a:lvl3pPr marL="493764" indent="-123441" algn="l" eaLnBrk="1" hangingPunct="1">
              <a:buFont typeface="Wingdings" charset="2"/>
              <a:buChar char="§"/>
              <a:defRPr sz="945" baseline="0">
                <a:solidFill>
                  <a:schemeClr val="accent1"/>
                </a:solidFill>
                <a:latin typeface="Calibri Light"/>
                <a:cs typeface="Calibri Light"/>
              </a:defRPr>
            </a:lvl3pPr>
          </a:lstStyle>
          <a:p>
            <a:endParaRPr lang="en-US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46039"/>
            <a:ext cx="8966200" cy="715962"/>
          </a:xfrm>
        </p:spPr>
        <p:txBody>
          <a:bodyPr>
            <a:noAutofit/>
          </a:bodyPr>
          <a:lstStyle/>
          <a:p>
            <a:r>
              <a:rPr lang="en-US" sz="2000" dirty="0" smtClean="0"/>
              <a:t>Today, we </a:t>
            </a:r>
            <a:r>
              <a:rPr lang="en-US" sz="2000" dirty="0"/>
              <a:t>s</a:t>
            </a:r>
            <a:r>
              <a:rPr lang="en-US" sz="2000" dirty="0" smtClean="0"/>
              <a:t>pend the majority of hours on “Strategic Consulting Work”; Onsites/POVs are less </a:t>
            </a:r>
            <a:r>
              <a:rPr lang="en-US" sz="2000" dirty="0"/>
              <a:t>f</a:t>
            </a:r>
            <a:r>
              <a:rPr lang="en-US" sz="2000" dirty="0" smtClean="0"/>
              <a:t>requent </a:t>
            </a:r>
            <a:r>
              <a:rPr lang="en-US" sz="2000" dirty="0"/>
              <a:t>b</a:t>
            </a:r>
            <a:r>
              <a:rPr lang="en-US" sz="2000" dirty="0" smtClean="0"/>
              <a:t>ut critical to top-to-top </a:t>
            </a:r>
            <a:r>
              <a:rPr lang="en-US" sz="2000" dirty="0"/>
              <a:t>r</a:t>
            </a:r>
            <a:r>
              <a:rPr lang="en-US" sz="2000" dirty="0" smtClean="0"/>
              <a:t>elationship </a:t>
            </a:r>
            <a:r>
              <a:rPr lang="en-US" sz="2000" dirty="0"/>
              <a:t>b</a:t>
            </a:r>
            <a:r>
              <a:rPr lang="en-US" sz="2000" dirty="0" smtClean="0"/>
              <a:t>uilding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1" y="6424788"/>
            <a:ext cx="863600" cy="365760"/>
          </a:xfrm>
        </p:spPr>
        <p:txBody>
          <a:bodyPr/>
          <a:lstStyle/>
          <a:p>
            <a:fld id="{16D6C5BA-7684-40E9-9185-BB391CD7217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672208" y="3671974"/>
            <a:ext cx="4344792" cy="274438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8832" y="6462886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208" y="905196"/>
            <a:ext cx="4318538" cy="27278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73966" y="1459794"/>
            <a:ext cx="1038578" cy="19642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76034" y="4481688"/>
            <a:ext cx="1038578" cy="16976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50655" y="6547267"/>
            <a:ext cx="2279791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08" i="0" kern="1000" spc="55">
                <a:solidFill>
                  <a:srgbClr val="000000">
                    <a:lumMod val="50000"/>
                    <a:lumOff val="50000"/>
                  </a:srgbClr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Jan – July 2015 Consulting Projects analysis R. Moorthy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00" y="913877"/>
            <a:ext cx="43725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Strategic Consulting Work</a:t>
            </a:r>
            <a:r>
              <a:rPr lang="en-US" sz="1600" dirty="0" smtClean="0"/>
              <a:t> consists of larger projects (typically &gt;20 hours) focused on critical client business questions and represents &gt;80% of our billed hours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Onsite Training/POVs</a:t>
            </a:r>
            <a:r>
              <a:rPr lang="en-US" sz="1600" dirty="0"/>
              <a:t> are important in terms of top-to-top relationship building with the C-Suite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 smtClean="0"/>
              <a:t>Data Pulls</a:t>
            </a:r>
            <a:r>
              <a:rPr lang="en-US" sz="1600" dirty="0" smtClean="0"/>
              <a:t> are frequent, but of very short duration</a:t>
            </a:r>
          </a:p>
        </p:txBody>
      </p:sp>
    </p:spTree>
    <p:extLst>
      <p:ext uri="{BB962C8B-B14F-4D97-AF65-F5344CB8AC3E}">
        <p14:creationId xmlns:p14="http://schemas.microsoft.com/office/powerpoint/2010/main" val="32235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46039"/>
            <a:ext cx="8902700" cy="71596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Our </a:t>
            </a:r>
            <a:r>
              <a:rPr lang="en-US" sz="2000" dirty="0" smtClean="0"/>
              <a:t>major </a:t>
            </a:r>
            <a:r>
              <a:rPr lang="en-US" sz="2000" dirty="0"/>
              <a:t>t</a:t>
            </a:r>
            <a:r>
              <a:rPr lang="en-US" sz="2000" dirty="0" smtClean="0"/>
              <a:t>ime </a:t>
            </a:r>
            <a:r>
              <a:rPr lang="en-US" sz="2000" dirty="0"/>
              <a:t>c</a:t>
            </a:r>
            <a:r>
              <a:rPr lang="en-US" sz="2000" dirty="0" smtClean="0"/>
              <a:t>ommitments </a:t>
            </a:r>
            <a:r>
              <a:rPr lang="en-US" sz="2000" dirty="0"/>
              <a:t>a</a:t>
            </a:r>
            <a:r>
              <a:rPr lang="en-US" sz="2000" dirty="0" smtClean="0"/>
              <a:t>re assessment and strategy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53401" y="6424788"/>
            <a:ext cx="863600" cy="365760"/>
          </a:xfrm>
        </p:spPr>
        <p:txBody>
          <a:bodyPr/>
          <a:lstStyle/>
          <a:p>
            <a:fld id="{16D6C5BA-7684-40E9-9185-BB391CD7217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78282" y="6462886"/>
            <a:ext cx="4495800" cy="36576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689654" y="3763206"/>
            <a:ext cx="4339871" cy="2641065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US" sz="1400" b="1" dirty="0" smtClean="0">
                <a:solidFill>
                  <a:schemeClr val="tx1"/>
                </a:solidFill>
                <a:latin typeface="+mj-lt"/>
              </a:rPr>
              <a:t>Our most common types of projects:</a:t>
            </a:r>
          </a:p>
          <a:p>
            <a:pPr indent="0">
              <a:buNone/>
            </a:pPr>
            <a:r>
              <a:rPr lang="en-US" sz="1400" b="1" dirty="0" smtClean="0">
                <a:solidFill>
                  <a:schemeClr val="tx1"/>
                </a:solidFill>
                <a:latin typeface="+mj-lt"/>
              </a:rPr>
              <a:t>1. Assessment: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+mj-lt"/>
              </a:rPr>
              <a:t>Size of Prize analysis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(highest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frequency and hours)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+mj-lt"/>
              </a:rPr>
              <a:t>Knowledge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Management (A-B was a big project)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+mj-lt"/>
              </a:rPr>
              <a:t>Competitive Benchmarking</a:t>
            </a:r>
            <a:endParaRPr lang="en-US" sz="1400" dirty="0" smtClean="0">
              <a:solidFill>
                <a:schemeClr val="tx1"/>
              </a:solidFill>
              <a:latin typeface="+mj-lt"/>
            </a:endParaRPr>
          </a:p>
          <a:p>
            <a:pPr indent="0">
              <a:buNone/>
            </a:pPr>
            <a:r>
              <a:rPr lang="en-US" sz="1400" b="1" dirty="0" smtClean="0">
                <a:solidFill>
                  <a:schemeClr val="tx1"/>
                </a:solidFill>
                <a:latin typeface="+mj-lt"/>
              </a:rPr>
              <a:t>2. Strategy:</a:t>
            </a:r>
          </a:p>
          <a:p>
            <a:pPr lvl="2"/>
            <a:r>
              <a:rPr lang="en-US" sz="1400" dirty="0" smtClean="0">
                <a:solidFill>
                  <a:schemeClr val="tx1"/>
                </a:solidFill>
                <a:latin typeface="+mj-lt"/>
              </a:rPr>
              <a:t>Segmentation</a:t>
            </a:r>
          </a:p>
          <a:p>
            <a:pPr lvl="2"/>
            <a:r>
              <a:rPr lang="en-US" sz="1400" dirty="0" smtClean="0">
                <a:solidFill>
                  <a:schemeClr val="tx1"/>
                </a:solidFill>
                <a:latin typeface="+mj-lt"/>
              </a:rPr>
              <a:t>Profiling</a:t>
            </a:r>
          </a:p>
          <a:p>
            <a:pPr indent="0">
              <a:buNone/>
            </a:pPr>
            <a:r>
              <a:rPr lang="en-US" sz="1400" b="1" dirty="0" smtClean="0">
                <a:solidFill>
                  <a:schemeClr val="tx1"/>
                </a:solidFill>
                <a:latin typeface="+mj-lt"/>
              </a:rPr>
              <a:t>3. Execution:</a:t>
            </a:r>
          </a:p>
          <a:p>
            <a:pPr lvl="2"/>
            <a:r>
              <a:rPr lang="en-US" sz="1400" dirty="0">
                <a:solidFill>
                  <a:schemeClr val="tx1"/>
                </a:solidFill>
                <a:latin typeface="+mj-lt"/>
              </a:rPr>
              <a:t>Digital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Benchmarking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  <a:p>
            <a:pPr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4</a:t>
            </a:r>
            <a:r>
              <a:rPr lang="en-US" sz="1400" b="1" dirty="0" smtClean="0">
                <a:solidFill>
                  <a:schemeClr val="tx1"/>
                </a:solidFill>
                <a:latin typeface="+mj-lt"/>
              </a:rPr>
              <a:t>. Measurement: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pPr lvl="2"/>
            <a:r>
              <a:rPr lang="en-US" sz="1400" dirty="0" smtClean="0">
                <a:solidFill>
                  <a:schemeClr val="tx1"/>
                </a:solidFill>
                <a:latin typeface="+mj-lt"/>
              </a:rPr>
              <a:t>Brand Scorecards</a:t>
            </a:r>
          </a:p>
          <a:p>
            <a:pPr lvl="2"/>
            <a:r>
              <a:rPr lang="en-US" sz="1400" dirty="0" smtClean="0">
                <a:solidFill>
                  <a:schemeClr val="tx1"/>
                </a:solidFill>
                <a:latin typeface="+mj-lt"/>
              </a:rPr>
              <a:t>Multicultural Sales and Share Trends Reports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4" y="884655"/>
            <a:ext cx="4288367" cy="2708743"/>
          </a:xfrm>
          <a:prstGeom prst="rect">
            <a:avLst/>
          </a:prstGeom>
        </p:spPr>
      </p:pic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4677128" y="894558"/>
          <a:ext cx="4339872" cy="269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Oval 12"/>
          <p:cNvSpPr/>
          <p:nvPr/>
        </p:nvSpPr>
        <p:spPr>
          <a:xfrm>
            <a:off x="553154" y="1467555"/>
            <a:ext cx="1262946" cy="13167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622823" y="1806222"/>
            <a:ext cx="530578" cy="921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64013" y="6547267"/>
            <a:ext cx="2279791" cy="1846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08" i="0" kern="1000" spc="55">
                <a:solidFill>
                  <a:srgbClr val="000000">
                    <a:lumMod val="50000"/>
                    <a:lumOff val="50000"/>
                  </a:srgbClr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Jan – July 2015 Consulting Projects analysis R. Moorthy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14299" y="3716052"/>
          <a:ext cx="4288371" cy="2302284"/>
        </p:xfrm>
        <a:graphic>
          <a:graphicData uri="http://schemas.openxmlformats.org/drawingml/2006/table">
            <a:tbl>
              <a:tblPr/>
              <a:tblGrid>
                <a:gridCol w="1147186"/>
                <a:gridCol w="2200083"/>
                <a:gridCol w="941102"/>
              </a:tblGrid>
              <a:tr h="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</a:t>
                      </a:r>
                    </a:p>
                  </a:txBody>
                  <a:tcPr marL="8977" marR="8977" marT="89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Size of Prize and Future Growth Analysis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605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3024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Knowledge Management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3024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Competitive Benchmarking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3024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Strategy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Consumer Understanding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2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Segmentation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Develop Brand Equity </a:t>
                      </a:r>
                      <a:r>
                        <a:rPr 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Positioning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Consumer Profiling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8977" marR="8977" marT="89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8977" marR="8977" marT="897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5121">
                <a:tc rowSpan="3">
                  <a:txBody>
                    <a:bodyPr/>
                    <a:lstStyle/>
                    <a:p>
                      <a:pPr marL="0" marR="0" indent="0" algn="ct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</a:t>
                      </a:r>
                    </a:p>
                  </a:txBody>
                  <a:tcPr marL="8977" marR="8977" marT="89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Digital Benchmarking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Shopper Marketing Playbook Creation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5121">
                <a:tc vMerge="1">
                  <a:txBody>
                    <a:bodyPr/>
                    <a:lstStyle/>
                    <a:p>
                      <a:pPr algn="l" fontAlgn="b"/>
                      <a:endParaRPr lang="en-US" sz="12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Commercial Innovation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977" marR="8977" marT="897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 rot="13988512">
            <a:off x="794220" y="3026227"/>
            <a:ext cx="437512" cy="231241"/>
          </a:xfrm>
          <a:custGeom>
            <a:avLst/>
            <a:gdLst>
              <a:gd name="connsiteX0" fmla="*/ 0 w 1587398"/>
              <a:gd name="connsiteY0" fmla="*/ 416967 h 833933"/>
              <a:gd name="connsiteX1" fmla="*/ 793699 w 1587398"/>
              <a:gd name="connsiteY1" fmla="*/ 0 h 833933"/>
              <a:gd name="connsiteX2" fmla="*/ 1587398 w 1587398"/>
              <a:gd name="connsiteY2" fmla="*/ 416967 h 833933"/>
              <a:gd name="connsiteX3" fmla="*/ 793699 w 1587398"/>
              <a:gd name="connsiteY3" fmla="*/ 833934 h 833933"/>
              <a:gd name="connsiteX4" fmla="*/ 0 w 1587398"/>
              <a:gd name="connsiteY4" fmla="*/ 416967 h 833933"/>
              <a:gd name="connsiteX0" fmla="*/ 0 w 1777593"/>
              <a:gd name="connsiteY0" fmla="*/ 416972 h 833945"/>
              <a:gd name="connsiteX1" fmla="*/ 793699 w 1777593"/>
              <a:gd name="connsiteY1" fmla="*/ 5 h 833945"/>
              <a:gd name="connsiteX2" fmla="*/ 1777593 w 1777593"/>
              <a:gd name="connsiteY2" fmla="*/ 424287 h 833945"/>
              <a:gd name="connsiteX3" fmla="*/ 793699 w 1777593"/>
              <a:gd name="connsiteY3" fmla="*/ 833939 h 833945"/>
              <a:gd name="connsiteX4" fmla="*/ 0 w 1777593"/>
              <a:gd name="connsiteY4" fmla="*/ 416972 h 833945"/>
              <a:gd name="connsiteX0" fmla="*/ 0 w 2062886"/>
              <a:gd name="connsiteY0" fmla="*/ 409675 h 833982"/>
              <a:gd name="connsiteX1" fmla="*/ 1078992 w 2062886"/>
              <a:gd name="connsiteY1" fmla="*/ 24 h 833982"/>
              <a:gd name="connsiteX2" fmla="*/ 2062886 w 2062886"/>
              <a:gd name="connsiteY2" fmla="*/ 424306 h 833982"/>
              <a:gd name="connsiteX3" fmla="*/ 1078992 w 2062886"/>
              <a:gd name="connsiteY3" fmla="*/ 833958 h 833982"/>
              <a:gd name="connsiteX4" fmla="*/ 0 w 2062886"/>
              <a:gd name="connsiteY4" fmla="*/ 409675 h 833982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56"/>
              <a:gd name="connsiteX1" fmla="*/ 1079045 w 2062939"/>
              <a:gd name="connsiteY1" fmla="*/ 12 h 833956"/>
              <a:gd name="connsiteX2" fmla="*/ 2062939 w 2062939"/>
              <a:gd name="connsiteY2" fmla="*/ 424294 h 833956"/>
              <a:gd name="connsiteX3" fmla="*/ 1079045 w 2062939"/>
              <a:gd name="connsiteY3" fmla="*/ 833946 h 833956"/>
              <a:gd name="connsiteX4" fmla="*/ 53 w 2062939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73" h="833956">
                <a:moveTo>
                  <a:pt x="87" y="409663"/>
                </a:moveTo>
                <a:cubicBezTo>
                  <a:pt x="-7228" y="376889"/>
                  <a:pt x="442657" y="-2427"/>
                  <a:pt x="1079079" y="12"/>
                </a:cubicBezTo>
                <a:cubicBezTo>
                  <a:pt x="1715501" y="2451"/>
                  <a:pt x="2062973" y="413465"/>
                  <a:pt x="2062973" y="424294"/>
                </a:cubicBezTo>
                <a:cubicBezTo>
                  <a:pt x="2055658" y="413178"/>
                  <a:pt x="1795969" y="836385"/>
                  <a:pt x="1079079" y="833946"/>
                </a:cubicBezTo>
                <a:cubicBezTo>
                  <a:pt x="362189" y="831507"/>
                  <a:pt x="7402" y="442437"/>
                  <a:pt x="87" y="409663"/>
                </a:cubicBezTo>
                <a:close/>
              </a:path>
            </a:pathLst>
          </a:custGeom>
          <a:solidFill>
            <a:srgbClr val="81BC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400" err="1" smtClean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97" y="3780394"/>
            <a:ext cx="376833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 smtClean="0">
                <a:solidFill>
                  <a:srgbClr val="00A1DE"/>
                </a:solidFill>
                <a:latin typeface="Calibri" panose="020F0502020204030204" pitchFamily="34" charset="0"/>
                <a:cs typeface="Times New Roman" pitchFamily="18" charset="0"/>
              </a:rPr>
              <a:t>Lorem</a:t>
            </a:r>
            <a:r>
              <a:rPr lang="en-US" sz="1000" b="1" dirty="0" smtClean="0">
                <a:solidFill>
                  <a:srgbClr val="00A1DE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00A1DE"/>
                </a:solidFill>
                <a:latin typeface="Calibri" panose="020F0502020204030204" pitchFamily="34" charset="0"/>
                <a:cs typeface="Times New Roman" pitchFamily="18" charset="0"/>
              </a:rPr>
              <a:t>ipsum</a:t>
            </a:r>
            <a:r>
              <a:rPr lang="en-US" sz="1000" b="1" dirty="0" smtClean="0">
                <a:solidFill>
                  <a:srgbClr val="00A1DE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  <a:t/>
            </a:r>
            <a:b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</a:b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This </a:t>
            </a:r>
            <a:r>
              <a:rPr lang="en-US" sz="1000" dirty="0">
                <a:solidFill>
                  <a:srgbClr val="313131"/>
                </a:solidFill>
                <a:latin typeface="Calibri" panose="020F0502020204030204" pitchFamily="34" charset="0"/>
              </a:rPr>
              <a:t>is dummy text it is not here to be read this is dummy text it is not here to be </a:t>
            </a: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read.</a:t>
            </a:r>
            <a:endParaRPr lang="en-US" sz="1000" dirty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Oval 8"/>
          <p:cNvSpPr/>
          <p:nvPr/>
        </p:nvSpPr>
        <p:spPr>
          <a:xfrm rot="17081601">
            <a:off x="732886" y="3911521"/>
            <a:ext cx="506557" cy="251536"/>
          </a:xfrm>
          <a:custGeom>
            <a:avLst/>
            <a:gdLst>
              <a:gd name="connsiteX0" fmla="*/ 0 w 1587398"/>
              <a:gd name="connsiteY0" fmla="*/ 416967 h 833933"/>
              <a:gd name="connsiteX1" fmla="*/ 793699 w 1587398"/>
              <a:gd name="connsiteY1" fmla="*/ 0 h 833933"/>
              <a:gd name="connsiteX2" fmla="*/ 1587398 w 1587398"/>
              <a:gd name="connsiteY2" fmla="*/ 416967 h 833933"/>
              <a:gd name="connsiteX3" fmla="*/ 793699 w 1587398"/>
              <a:gd name="connsiteY3" fmla="*/ 833934 h 833933"/>
              <a:gd name="connsiteX4" fmla="*/ 0 w 1587398"/>
              <a:gd name="connsiteY4" fmla="*/ 416967 h 833933"/>
              <a:gd name="connsiteX0" fmla="*/ 0 w 1777593"/>
              <a:gd name="connsiteY0" fmla="*/ 416972 h 833945"/>
              <a:gd name="connsiteX1" fmla="*/ 793699 w 1777593"/>
              <a:gd name="connsiteY1" fmla="*/ 5 h 833945"/>
              <a:gd name="connsiteX2" fmla="*/ 1777593 w 1777593"/>
              <a:gd name="connsiteY2" fmla="*/ 424287 h 833945"/>
              <a:gd name="connsiteX3" fmla="*/ 793699 w 1777593"/>
              <a:gd name="connsiteY3" fmla="*/ 833939 h 833945"/>
              <a:gd name="connsiteX4" fmla="*/ 0 w 1777593"/>
              <a:gd name="connsiteY4" fmla="*/ 416972 h 833945"/>
              <a:gd name="connsiteX0" fmla="*/ 0 w 2062886"/>
              <a:gd name="connsiteY0" fmla="*/ 409675 h 833982"/>
              <a:gd name="connsiteX1" fmla="*/ 1078992 w 2062886"/>
              <a:gd name="connsiteY1" fmla="*/ 24 h 833982"/>
              <a:gd name="connsiteX2" fmla="*/ 2062886 w 2062886"/>
              <a:gd name="connsiteY2" fmla="*/ 424306 h 833982"/>
              <a:gd name="connsiteX3" fmla="*/ 1078992 w 2062886"/>
              <a:gd name="connsiteY3" fmla="*/ 833958 h 833982"/>
              <a:gd name="connsiteX4" fmla="*/ 0 w 2062886"/>
              <a:gd name="connsiteY4" fmla="*/ 409675 h 833982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56"/>
              <a:gd name="connsiteX1" fmla="*/ 1079045 w 2062939"/>
              <a:gd name="connsiteY1" fmla="*/ 12 h 833956"/>
              <a:gd name="connsiteX2" fmla="*/ 2062939 w 2062939"/>
              <a:gd name="connsiteY2" fmla="*/ 424294 h 833956"/>
              <a:gd name="connsiteX3" fmla="*/ 1079045 w 2062939"/>
              <a:gd name="connsiteY3" fmla="*/ 833946 h 833956"/>
              <a:gd name="connsiteX4" fmla="*/ 53 w 2062939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73" h="833956">
                <a:moveTo>
                  <a:pt x="87" y="409663"/>
                </a:moveTo>
                <a:cubicBezTo>
                  <a:pt x="-7228" y="376889"/>
                  <a:pt x="442657" y="-2427"/>
                  <a:pt x="1079079" y="12"/>
                </a:cubicBezTo>
                <a:cubicBezTo>
                  <a:pt x="1715501" y="2451"/>
                  <a:pt x="2062973" y="413465"/>
                  <a:pt x="2062973" y="424294"/>
                </a:cubicBezTo>
                <a:cubicBezTo>
                  <a:pt x="2055658" y="413178"/>
                  <a:pt x="1795969" y="836385"/>
                  <a:pt x="1079079" y="833946"/>
                </a:cubicBezTo>
                <a:cubicBezTo>
                  <a:pt x="362189" y="831507"/>
                  <a:pt x="7402" y="442437"/>
                  <a:pt x="87" y="409663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400" err="1" smtClean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5397" y="4768758"/>
            <a:ext cx="376833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 smtClean="0">
                <a:solidFill>
                  <a:srgbClr val="3C8A2E"/>
                </a:solidFill>
                <a:latin typeface="Calibri" panose="020F0502020204030204" pitchFamily="34" charset="0"/>
                <a:cs typeface="Times New Roman" pitchFamily="18" charset="0"/>
              </a:rPr>
              <a:t>Lorem</a:t>
            </a:r>
            <a: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3C8A2E"/>
                </a:solidFill>
                <a:latin typeface="Calibri" panose="020F0502020204030204" pitchFamily="34" charset="0"/>
                <a:cs typeface="Times New Roman" pitchFamily="18" charset="0"/>
              </a:rPr>
              <a:t>ipsum</a:t>
            </a:r>
            <a: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  <a:t/>
            </a:r>
            <a:b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</a:b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This </a:t>
            </a:r>
            <a:r>
              <a:rPr lang="en-US" sz="1000" dirty="0">
                <a:solidFill>
                  <a:srgbClr val="313131"/>
                </a:solidFill>
                <a:latin typeface="Calibri" panose="020F0502020204030204" pitchFamily="34" charset="0"/>
              </a:rPr>
              <a:t>is dummy text it is not here to be read this is dummy text it is not here to be </a:t>
            </a: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read.</a:t>
            </a:r>
            <a:endParaRPr lang="en-US" sz="1000" dirty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Oval 8"/>
          <p:cNvSpPr/>
          <p:nvPr/>
        </p:nvSpPr>
        <p:spPr>
          <a:xfrm rot="20617441">
            <a:off x="743014" y="4821328"/>
            <a:ext cx="486301" cy="199746"/>
          </a:xfrm>
          <a:custGeom>
            <a:avLst/>
            <a:gdLst>
              <a:gd name="connsiteX0" fmla="*/ 0 w 1587398"/>
              <a:gd name="connsiteY0" fmla="*/ 416967 h 833933"/>
              <a:gd name="connsiteX1" fmla="*/ 793699 w 1587398"/>
              <a:gd name="connsiteY1" fmla="*/ 0 h 833933"/>
              <a:gd name="connsiteX2" fmla="*/ 1587398 w 1587398"/>
              <a:gd name="connsiteY2" fmla="*/ 416967 h 833933"/>
              <a:gd name="connsiteX3" fmla="*/ 793699 w 1587398"/>
              <a:gd name="connsiteY3" fmla="*/ 833934 h 833933"/>
              <a:gd name="connsiteX4" fmla="*/ 0 w 1587398"/>
              <a:gd name="connsiteY4" fmla="*/ 416967 h 833933"/>
              <a:gd name="connsiteX0" fmla="*/ 0 w 1777593"/>
              <a:gd name="connsiteY0" fmla="*/ 416972 h 833945"/>
              <a:gd name="connsiteX1" fmla="*/ 793699 w 1777593"/>
              <a:gd name="connsiteY1" fmla="*/ 5 h 833945"/>
              <a:gd name="connsiteX2" fmla="*/ 1777593 w 1777593"/>
              <a:gd name="connsiteY2" fmla="*/ 424287 h 833945"/>
              <a:gd name="connsiteX3" fmla="*/ 793699 w 1777593"/>
              <a:gd name="connsiteY3" fmla="*/ 833939 h 833945"/>
              <a:gd name="connsiteX4" fmla="*/ 0 w 1777593"/>
              <a:gd name="connsiteY4" fmla="*/ 416972 h 833945"/>
              <a:gd name="connsiteX0" fmla="*/ 0 w 2062886"/>
              <a:gd name="connsiteY0" fmla="*/ 409675 h 833982"/>
              <a:gd name="connsiteX1" fmla="*/ 1078992 w 2062886"/>
              <a:gd name="connsiteY1" fmla="*/ 24 h 833982"/>
              <a:gd name="connsiteX2" fmla="*/ 2062886 w 2062886"/>
              <a:gd name="connsiteY2" fmla="*/ 424306 h 833982"/>
              <a:gd name="connsiteX3" fmla="*/ 1078992 w 2062886"/>
              <a:gd name="connsiteY3" fmla="*/ 833958 h 833982"/>
              <a:gd name="connsiteX4" fmla="*/ 0 w 2062886"/>
              <a:gd name="connsiteY4" fmla="*/ 409675 h 833982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56"/>
              <a:gd name="connsiteX1" fmla="*/ 1079045 w 2062939"/>
              <a:gd name="connsiteY1" fmla="*/ 12 h 833956"/>
              <a:gd name="connsiteX2" fmla="*/ 2062939 w 2062939"/>
              <a:gd name="connsiteY2" fmla="*/ 424294 h 833956"/>
              <a:gd name="connsiteX3" fmla="*/ 1079045 w 2062939"/>
              <a:gd name="connsiteY3" fmla="*/ 833946 h 833956"/>
              <a:gd name="connsiteX4" fmla="*/ 53 w 2062939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73" h="833956">
                <a:moveTo>
                  <a:pt x="87" y="409663"/>
                </a:moveTo>
                <a:cubicBezTo>
                  <a:pt x="-7228" y="376889"/>
                  <a:pt x="442657" y="-2427"/>
                  <a:pt x="1079079" y="12"/>
                </a:cubicBezTo>
                <a:cubicBezTo>
                  <a:pt x="1715501" y="2451"/>
                  <a:pt x="2062973" y="413465"/>
                  <a:pt x="2062973" y="424294"/>
                </a:cubicBezTo>
                <a:cubicBezTo>
                  <a:pt x="2055658" y="413178"/>
                  <a:pt x="1795969" y="836385"/>
                  <a:pt x="1079079" y="833946"/>
                </a:cubicBezTo>
                <a:cubicBezTo>
                  <a:pt x="362189" y="831507"/>
                  <a:pt x="7402" y="442437"/>
                  <a:pt x="87" y="409663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400" err="1" smtClean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5397" y="5757123"/>
            <a:ext cx="376833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 err="1" smtClean="0">
                <a:solidFill>
                  <a:srgbClr val="72C7E7"/>
                </a:solidFill>
                <a:latin typeface="Calibri" panose="020F0502020204030204" pitchFamily="34" charset="0"/>
                <a:cs typeface="Times New Roman" pitchFamily="18" charset="0"/>
              </a:rPr>
              <a:t>Lorem</a:t>
            </a:r>
            <a:r>
              <a:rPr lang="en-US" sz="1000" b="1" dirty="0" smtClean="0">
                <a:solidFill>
                  <a:srgbClr val="72C7E7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err="1" smtClean="0">
                <a:solidFill>
                  <a:srgbClr val="72C7E7"/>
                </a:solidFill>
                <a:latin typeface="Calibri" panose="020F0502020204030204" pitchFamily="34" charset="0"/>
                <a:cs typeface="Times New Roman" pitchFamily="18" charset="0"/>
              </a:rPr>
              <a:t>ipsum</a:t>
            </a:r>
            <a:r>
              <a:rPr lang="en-US" sz="1000" b="1" dirty="0" smtClean="0">
                <a:solidFill>
                  <a:srgbClr val="72C7E7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  <a:t/>
            </a:r>
            <a:br>
              <a:rPr lang="en-US" sz="1000" b="1" dirty="0" smtClean="0">
                <a:solidFill>
                  <a:srgbClr val="3C8A2E"/>
                </a:solidFill>
                <a:latin typeface="Calibri" panose="020F0502020204030204" pitchFamily="34" charset="0"/>
              </a:rPr>
            </a:b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This </a:t>
            </a:r>
            <a:r>
              <a:rPr lang="en-US" sz="1000" dirty="0">
                <a:solidFill>
                  <a:srgbClr val="313131"/>
                </a:solidFill>
                <a:latin typeface="Calibri" panose="020F0502020204030204" pitchFamily="34" charset="0"/>
              </a:rPr>
              <a:t>is dummy text it is not here to be read this is dummy text it is not here to be </a:t>
            </a:r>
            <a:r>
              <a:rPr lang="en-US" sz="1000" dirty="0" smtClean="0">
                <a:solidFill>
                  <a:srgbClr val="313131"/>
                </a:solidFill>
                <a:latin typeface="Calibri" panose="020F0502020204030204" pitchFamily="34" charset="0"/>
              </a:rPr>
              <a:t>read.</a:t>
            </a:r>
            <a:endParaRPr lang="en-US" sz="1000" dirty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Oval 8"/>
          <p:cNvSpPr/>
          <p:nvPr/>
        </p:nvSpPr>
        <p:spPr>
          <a:xfrm rot="2134922">
            <a:off x="768728" y="5794051"/>
            <a:ext cx="434870" cy="244813"/>
          </a:xfrm>
          <a:custGeom>
            <a:avLst/>
            <a:gdLst>
              <a:gd name="connsiteX0" fmla="*/ 0 w 1587398"/>
              <a:gd name="connsiteY0" fmla="*/ 416967 h 833933"/>
              <a:gd name="connsiteX1" fmla="*/ 793699 w 1587398"/>
              <a:gd name="connsiteY1" fmla="*/ 0 h 833933"/>
              <a:gd name="connsiteX2" fmla="*/ 1587398 w 1587398"/>
              <a:gd name="connsiteY2" fmla="*/ 416967 h 833933"/>
              <a:gd name="connsiteX3" fmla="*/ 793699 w 1587398"/>
              <a:gd name="connsiteY3" fmla="*/ 833934 h 833933"/>
              <a:gd name="connsiteX4" fmla="*/ 0 w 1587398"/>
              <a:gd name="connsiteY4" fmla="*/ 416967 h 833933"/>
              <a:gd name="connsiteX0" fmla="*/ 0 w 1777593"/>
              <a:gd name="connsiteY0" fmla="*/ 416972 h 833945"/>
              <a:gd name="connsiteX1" fmla="*/ 793699 w 1777593"/>
              <a:gd name="connsiteY1" fmla="*/ 5 h 833945"/>
              <a:gd name="connsiteX2" fmla="*/ 1777593 w 1777593"/>
              <a:gd name="connsiteY2" fmla="*/ 424287 h 833945"/>
              <a:gd name="connsiteX3" fmla="*/ 793699 w 1777593"/>
              <a:gd name="connsiteY3" fmla="*/ 833939 h 833945"/>
              <a:gd name="connsiteX4" fmla="*/ 0 w 1777593"/>
              <a:gd name="connsiteY4" fmla="*/ 416972 h 833945"/>
              <a:gd name="connsiteX0" fmla="*/ 0 w 2062886"/>
              <a:gd name="connsiteY0" fmla="*/ 409675 h 833982"/>
              <a:gd name="connsiteX1" fmla="*/ 1078992 w 2062886"/>
              <a:gd name="connsiteY1" fmla="*/ 24 h 833982"/>
              <a:gd name="connsiteX2" fmla="*/ 2062886 w 2062886"/>
              <a:gd name="connsiteY2" fmla="*/ 424306 h 833982"/>
              <a:gd name="connsiteX3" fmla="*/ 1078992 w 2062886"/>
              <a:gd name="connsiteY3" fmla="*/ 833958 h 833982"/>
              <a:gd name="connsiteX4" fmla="*/ 0 w 2062886"/>
              <a:gd name="connsiteY4" fmla="*/ 409675 h 833982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56"/>
              <a:gd name="connsiteX1" fmla="*/ 1079045 w 2062939"/>
              <a:gd name="connsiteY1" fmla="*/ 12 h 833956"/>
              <a:gd name="connsiteX2" fmla="*/ 2062939 w 2062939"/>
              <a:gd name="connsiteY2" fmla="*/ 424294 h 833956"/>
              <a:gd name="connsiteX3" fmla="*/ 1079045 w 2062939"/>
              <a:gd name="connsiteY3" fmla="*/ 833946 h 833956"/>
              <a:gd name="connsiteX4" fmla="*/ 53 w 2062939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73" h="833956">
                <a:moveTo>
                  <a:pt x="87" y="409663"/>
                </a:moveTo>
                <a:cubicBezTo>
                  <a:pt x="-7228" y="376889"/>
                  <a:pt x="442657" y="-2427"/>
                  <a:pt x="1079079" y="12"/>
                </a:cubicBezTo>
                <a:cubicBezTo>
                  <a:pt x="1715501" y="2451"/>
                  <a:pt x="2062973" y="413465"/>
                  <a:pt x="2062973" y="424294"/>
                </a:cubicBezTo>
                <a:cubicBezTo>
                  <a:pt x="2055658" y="413178"/>
                  <a:pt x="1795969" y="836385"/>
                  <a:pt x="1079079" y="833946"/>
                </a:cubicBezTo>
                <a:cubicBezTo>
                  <a:pt x="362189" y="831507"/>
                  <a:pt x="7402" y="442437"/>
                  <a:pt x="87" y="409663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400" err="1" smtClean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Oval 8"/>
          <p:cNvSpPr/>
          <p:nvPr/>
        </p:nvSpPr>
        <p:spPr>
          <a:xfrm rot="21012786">
            <a:off x="721290" y="2543690"/>
            <a:ext cx="547462" cy="238358"/>
          </a:xfrm>
          <a:custGeom>
            <a:avLst/>
            <a:gdLst>
              <a:gd name="connsiteX0" fmla="*/ 0 w 1587398"/>
              <a:gd name="connsiteY0" fmla="*/ 416967 h 833933"/>
              <a:gd name="connsiteX1" fmla="*/ 793699 w 1587398"/>
              <a:gd name="connsiteY1" fmla="*/ 0 h 833933"/>
              <a:gd name="connsiteX2" fmla="*/ 1587398 w 1587398"/>
              <a:gd name="connsiteY2" fmla="*/ 416967 h 833933"/>
              <a:gd name="connsiteX3" fmla="*/ 793699 w 1587398"/>
              <a:gd name="connsiteY3" fmla="*/ 833934 h 833933"/>
              <a:gd name="connsiteX4" fmla="*/ 0 w 1587398"/>
              <a:gd name="connsiteY4" fmla="*/ 416967 h 833933"/>
              <a:gd name="connsiteX0" fmla="*/ 0 w 1777593"/>
              <a:gd name="connsiteY0" fmla="*/ 416972 h 833945"/>
              <a:gd name="connsiteX1" fmla="*/ 793699 w 1777593"/>
              <a:gd name="connsiteY1" fmla="*/ 5 h 833945"/>
              <a:gd name="connsiteX2" fmla="*/ 1777593 w 1777593"/>
              <a:gd name="connsiteY2" fmla="*/ 424287 h 833945"/>
              <a:gd name="connsiteX3" fmla="*/ 793699 w 1777593"/>
              <a:gd name="connsiteY3" fmla="*/ 833939 h 833945"/>
              <a:gd name="connsiteX4" fmla="*/ 0 w 1777593"/>
              <a:gd name="connsiteY4" fmla="*/ 416972 h 833945"/>
              <a:gd name="connsiteX0" fmla="*/ 0 w 2062886"/>
              <a:gd name="connsiteY0" fmla="*/ 409675 h 833982"/>
              <a:gd name="connsiteX1" fmla="*/ 1078992 w 2062886"/>
              <a:gd name="connsiteY1" fmla="*/ 24 h 833982"/>
              <a:gd name="connsiteX2" fmla="*/ 2062886 w 2062886"/>
              <a:gd name="connsiteY2" fmla="*/ 424306 h 833982"/>
              <a:gd name="connsiteX3" fmla="*/ 1078992 w 2062886"/>
              <a:gd name="connsiteY3" fmla="*/ 833958 h 833982"/>
              <a:gd name="connsiteX4" fmla="*/ 0 w 2062886"/>
              <a:gd name="connsiteY4" fmla="*/ 409675 h 833982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70"/>
              <a:gd name="connsiteX1" fmla="*/ 1079045 w 2062939"/>
              <a:gd name="connsiteY1" fmla="*/ 12 h 833970"/>
              <a:gd name="connsiteX2" fmla="*/ 2062939 w 2062939"/>
              <a:gd name="connsiteY2" fmla="*/ 424294 h 833970"/>
              <a:gd name="connsiteX3" fmla="*/ 1079045 w 2062939"/>
              <a:gd name="connsiteY3" fmla="*/ 833946 h 833970"/>
              <a:gd name="connsiteX4" fmla="*/ 53 w 2062939"/>
              <a:gd name="connsiteY4" fmla="*/ 409663 h 833970"/>
              <a:gd name="connsiteX0" fmla="*/ 53 w 2062939"/>
              <a:gd name="connsiteY0" fmla="*/ 409663 h 833956"/>
              <a:gd name="connsiteX1" fmla="*/ 1079045 w 2062939"/>
              <a:gd name="connsiteY1" fmla="*/ 12 h 833956"/>
              <a:gd name="connsiteX2" fmla="*/ 2062939 w 2062939"/>
              <a:gd name="connsiteY2" fmla="*/ 424294 h 833956"/>
              <a:gd name="connsiteX3" fmla="*/ 1079045 w 2062939"/>
              <a:gd name="connsiteY3" fmla="*/ 833946 h 833956"/>
              <a:gd name="connsiteX4" fmla="*/ 53 w 2062939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  <a:gd name="connsiteX0" fmla="*/ 87 w 2062973"/>
              <a:gd name="connsiteY0" fmla="*/ 409663 h 833956"/>
              <a:gd name="connsiteX1" fmla="*/ 1079079 w 2062973"/>
              <a:gd name="connsiteY1" fmla="*/ 12 h 833956"/>
              <a:gd name="connsiteX2" fmla="*/ 2062973 w 2062973"/>
              <a:gd name="connsiteY2" fmla="*/ 424294 h 833956"/>
              <a:gd name="connsiteX3" fmla="*/ 1079079 w 2062973"/>
              <a:gd name="connsiteY3" fmla="*/ 833946 h 833956"/>
              <a:gd name="connsiteX4" fmla="*/ 87 w 2062973"/>
              <a:gd name="connsiteY4" fmla="*/ 409663 h 833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2973" h="833956">
                <a:moveTo>
                  <a:pt x="87" y="409663"/>
                </a:moveTo>
                <a:cubicBezTo>
                  <a:pt x="-7228" y="376889"/>
                  <a:pt x="442657" y="-2427"/>
                  <a:pt x="1079079" y="12"/>
                </a:cubicBezTo>
                <a:cubicBezTo>
                  <a:pt x="1715501" y="2451"/>
                  <a:pt x="2062973" y="413465"/>
                  <a:pt x="2062973" y="424294"/>
                </a:cubicBezTo>
                <a:cubicBezTo>
                  <a:pt x="2055658" y="413178"/>
                  <a:pt x="1795969" y="836385"/>
                  <a:pt x="1079079" y="833946"/>
                </a:cubicBezTo>
                <a:cubicBezTo>
                  <a:pt x="362189" y="831507"/>
                  <a:pt x="7402" y="442437"/>
                  <a:pt x="87" y="40966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endParaRPr lang="en-US" sz="1400" err="1" smtClean="0">
              <a:solidFill>
                <a:srgbClr val="31313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3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" y="8461"/>
            <a:ext cx="8902701" cy="715962"/>
          </a:xfrm>
        </p:spPr>
        <p:txBody>
          <a:bodyPr>
            <a:normAutofit/>
          </a:bodyPr>
          <a:lstStyle/>
          <a:p>
            <a:r>
              <a:rPr lang="en-US" sz="2000" dirty="0"/>
              <a:t>Based on our historical assessment and expert discussions, we have identified the following products as our first priority for definition</a:t>
            </a:r>
            <a:endParaRPr lang="en-US" sz="2000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latin typeface="+mj-lt"/>
              </a:rPr>
              <a:pPr/>
              <a:t>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777409" y="1496412"/>
            <a:ext cx="6741041" cy="4630511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US" sz="1800" b="1" u="sng" dirty="0">
                <a:solidFill>
                  <a:schemeClr val="tx1"/>
                </a:solidFill>
                <a:latin typeface="+mj-lt"/>
              </a:rPr>
              <a:t>Products with Current Highest Demand:</a:t>
            </a:r>
            <a:endParaRPr lang="en-US" sz="1600" b="1" u="sng" dirty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Size of Prize / Future Growth Analysis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Competitive Benchmarking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Consumer Segmentation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Shopper Marketing Playbook Creation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Retail Trade Area Analysis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Multicultural Sales &amp; Share Trends Report/Monthly Brand Scorecard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indent="0">
              <a:buNone/>
            </a:pPr>
            <a:endParaRPr lang="en-US" sz="1200" dirty="0" smtClean="0">
              <a:solidFill>
                <a:schemeClr val="tx1"/>
              </a:solidFill>
              <a:latin typeface="+mn-lt"/>
            </a:endParaRPr>
          </a:p>
          <a:p>
            <a:pPr indent="0">
              <a:buNone/>
            </a:pPr>
            <a:r>
              <a:rPr lang="en-US" sz="1800" b="1" u="sng" dirty="0">
                <a:solidFill>
                  <a:schemeClr val="tx1"/>
                </a:solidFill>
                <a:latin typeface="+mj-lt"/>
              </a:rPr>
              <a:t>Products with High Potential for the Future</a:t>
            </a:r>
            <a:endParaRPr lang="en-US" sz="1600" b="1" u="sng" dirty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Knowledge Management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Brand Portfolio Assessment and Prioritization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Total Market Product Innovation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Industry And Category Fact Sheets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58978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Commercial Innovation</a:t>
            </a:r>
            <a:endParaRPr lang="en-US" sz="1600" dirty="0" smtClean="0">
              <a:solidFill>
                <a:schemeClr val="tx1"/>
              </a:solidFill>
              <a:latin typeface="+mn-lt"/>
            </a:endParaRPr>
          </a:p>
          <a:p>
            <a:pPr marL="123441" lvl="1" indent="123441">
              <a:buFont typeface="Wingdings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7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5207" y="3425374"/>
            <a:ext cx="7638166" cy="1465264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latin typeface="+mj-lt"/>
              </a:rPr>
              <a:t>Product Methodology and Sales Overviews</a:t>
            </a:r>
            <a:endParaRPr lang="en-US" sz="24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3201" t="33669" r="11086" b="54445"/>
          <a:stretch/>
        </p:blipFill>
        <p:spPr>
          <a:xfrm>
            <a:off x="3880493" y="143501"/>
            <a:ext cx="5173523" cy="526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3201" t="33669" r="63539" b="54445"/>
          <a:stretch/>
        </p:blipFill>
        <p:spPr>
          <a:xfrm>
            <a:off x="3098448" y="4158006"/>
            <a:ext cx="2905342" cy="14648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80493" y="143501"/>
            <a:ext cx="1052454" cy="52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Size of Prize and Future Growth Analysis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95180"/>
            <a:ext cx="4702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A MEMBER wants to understand current size-of-prize and share-of-growth for key multicultural segments at the category/brand levels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Size of Prize and Future Growth Analysis 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6" name="Rectangle 108"/>
          <p:cNvSpPr txBox="1">
            <a:spLocks noChangeArrowheads="1"/>
          </p:cNvSpPr>
          <p:nvPr/>
        </p:nvSpPr>
        <p:spPr bwMode="gray">
          <a:xfrm>
            <a:off x="672355" y="2080888"/>
            <a:ext cx="5244352" cy="2679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Our Size of Prize and Future Growth Analysis approach </a:t>
            </a:r>
            <a:r>
              <a:rPr lang="en-US" sz="1200" kern="0" dirty="0">
                <a:solidFill>
                  <a:srgbClr val="000000"/>
                </a:solidFill>
                <a:latin typeface="+mj-lt"/>
              </a:rPr>
              <a:t>encompasses three phases:</a:t>
            </a: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 foundational overview of category consumption and growth drivers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Provides a deep understanding of the multicultural opportunity broken up by sub-segments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Compares the brand’s multicultural performance against the category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Projects future category spend and potential incremental multicultural sales opportunity for the brand 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03002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06" y="2628900"/>
            <a:ext cx="5414376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1" name="Rectangle 108"/>
          <p:cNvSpPr txBox="1">
            <a:spLocks noChangeArrowheads="1"/>
          </p:cNvSpPr>
          <p:nvPr/>
        </p:nvSpPr>
        <p:spPr bwMode="gray">
          <a:xfrm>
            <a:off x="208598" y="868155"/>
            <a:ext cx="8525979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400" kern="0" dirty="0">
                <a:solidFill>
                  <a:srgbClr val="000000"/>
                </a:solidFill>
                <a:latin typeface="+mj-lt"/>
              </a:rPr>
              <a:t>Our Size of Prize and Future Growth Analysis will allow </a:t>
            </a:r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 to u</a:t>
            </a:r>
            <a:r>
              <a:rPr lang="en-US" sz="1400" dirty="0">
                <a:solidFill>
                  <a:srgbClr val="000000"/>
                </a:solidFill>
                <a:latin typeface="+mj-lt"/>
              </a:rPr>
              <a:t>nderstand current size-of-prize and share-of-growth for key multicultural segments at the category/brand levels.  Our approach </a:t>
            </a:r>
            <a:r>
              <a:rPr lang="en-US" sz="1400" kern="0" dirty="0">
                <a:solidFill>
                  <a:srgbClr val="000000"/>
                </a:solidFill>
                <a:latin typeface="+mj-lt"/>
              </a:rPr>
              <a:t>encompasses three phases: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Size of Prize and Future Growth Analysis</a:t>
            </a:r>
            <a:br>
              <a:rPr lang="en-US" sz="2000" dirty="0"/>
            </a:br>
            <a:r>
              <a:rPr lang="en-US" sz="2000" dirty="0"/>
              <a:t>Methodology </a:t>
            </a:r>
            <a:endParaRPr lang="en-US" sz="2000" dirty="0">
              <a:latin typeface="+mn-lt"/>
            </a:endParaRPr>
          </a:p>
        </p:txBody>
      </p:sp>
      <p:grpSp>
        <p:nvGrpSpPr>
          <p:cNvPr id="117" name="Group 1"/>
          <p:cNvGrpSpPr/>
          <p:nvPr/>
        </p:nvGrpSpPr>
        <p:grpSpPr>
          <a:xfrm>
            <a:off x="485913" y="1453639"/>
            <a:ext cx="8248665" cy="4828126"/>
            <a:chOff x="485903" y="1453636"/>
            <a:chExt cx="8248665" cy="4828125"/>
          </a:xfrm>
        </p:grpSpPr>
        <p:sp>
          <p:nvSpPr>
            <p:cNvPr id="6" name="Block Arc 2"/>
            <p:cNvSpPr/>
            <p:nvPr/>
          </p:nvSpPr>
          <p:spPr bwMode="auto">
            <a:xfrm>
              <a:off x="3265717" y="1878035"/>
              <a:ext cx="2286000" cy="2286000"/>
            </a:xfrm>
            <a:prstGeom prst="blockArc">
              <a:avLst>
                <a:gd name="adj1" fmla="val 16190758"/>
                <a:gd name="adj2" fmla="val 821993"/>
                <a:gd name="adj3" fmla="val 25872"/>
              </a:avLst>
            </a:prstGeom>
            <a:solidFill>
              <a:srgbClr val="8099CC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" name="Block Arc 32"/>
            <p:cNvSpPr/>
            <p:nvPr/>
          </p:nvSpPr>
          <p:spPr bwMode="auto">
            <a:xfrm>
              <a:off x="3265717" y="1878035"/>
              <a:ext cx="2286000" cy="2286000"/>
            </a:xfrm>
            <a:prstGeom prst="blockArc">
              <a:avLst>
                <a:gd name="adj1" fmla="val 2434475"/>
                <a:gd name="adj2" fmla="val 8093435"/>
                <a:gd name="adj3" fmla="val 25803"/>
              </a:avLst>
            </a:prstGeom>
            <a:solidFill>
              <a:srgbClr val="003399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8" name="Block Arc 33"/>
            <p:cNvSpPr/>
            <p:nvPr/>
          </p:nvSpPr>
          <p:spPr bwMode="auto">
            <a:xfrm>
              <a:off x="3265717" y="1878035"/>
              <a:ext cx="2286000" cy="2286000"/>
            </a:xfrm>
            <a:prstGeom prst="blockArc">
              <a:avLst>
                <a:gd name="adj1" fmla="val 9319269"/>
                <a:gd name="adj2" fmla="val 14450557"/>
                <a:gd name="adj3" fmla="val 25611"/>
              </a:avLst>
            </a:prstGeom>
            <a:solidFill>
              <a:srgbClr val="003366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9" name="Right Arrow 34"/>
            <p:cNvSpPr/>
            <p:nvPr/>
          </p:nvSpPr>
          <p:spPr bwMode="auto">
            <a:xfrm rot="20008447">
              <a:off x="3966368" y="1678138"/>
              <a:ext cx="356260" cy="1056903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3366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0" name="Freeform 61"/>
            <p:cNvSpPr>
              <a:spLocks/>
            </p:cNvSpPr>
            <p:nvPr/>
          </p:nvSpPr>
          <p:spPr bwMode="gray">
            <a:xfrm>
              <a:off x="3814032" y="1939369"/>
              <a:ext cx="318583" cy="629413"/>
            </a:xfrm>
            <a:custGeom>
              <a:avLst/>
              <a:gdLst>
                <a:gd name="T0" fmla="*/ 0 w 383"/>
                <a:gd name="T1" fmla="*/ 2147483647 h 1038"/>
                <a:gd name="T2" fmla="*/ 2147483647 w 383"/>
                <a:gd name="T3" fmla="*/ 0 h 1038"/>
                <a:gd name="T4" fmla="*/ 2147483647 w 383"/>
                <a:gd name="T5" fmla="*/ 2147483647 h 1038"/>
                <a:gd name="T6" fmla="*/ 2147483647 w 383"/>
                <a:gd name="T7" fmla="*/ 2147483647 h 1038"/>
                <a:gd name="T8" fmla="*/ 0 w 383"/>
                <a:gd name="T9" fmla="*/ 2147483647 h 1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1038"/>
                <a:gd name="T17" fmla="*/ 383 w 383"/>
                <a:gd name="T18" fmla="*/ 1038 h 1038"/>
                <a:gd name="connsiteX0" fmla="*/ 0 w 10000"/>
                <a:gd name="connsiteY0" fmla="*/ 352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26 w 10000"/>
                <a:gd name="connsiteY3" fmla="*/ 5424 h 10000"/>
                <a:gd name="connsiteX4" fmla="*/ 0 w 10000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1182 w 10009"/>
                <a:gd name="connsiteY0" fmla="*/ 2589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1182 w 10009"/>
                <a:gd name="connsiteY4" fmla="*/ 2589 h 10000"/>
                <a:gd name="connsiteX0" fmla="*/ 0 w 8827"/>
                <a:gd name="connsiteY0" fmla="*/ 2589 h 10000"/>
                <a:gd name="connsiteX1" fmla="*/ 8827 w 8827"/>
                <a:gd name="connsiteY1" fmla="*/ 0 h 10000"/>
                <a:gd name="connsiteX2" fmla="*/ 8827 w 8827"/>
                <a:gd name="connsiteY2" fmla="*/ 10000 h 10000"/>
                <a:gd name="connsiteX3" fmla="*/ 5278 w 8827"/>
                <a:gd name="connsiteY3" fmla="*/ 8751 h 10000"/>
                <a:gd name="connsiteX4" fmla="*/ 0 w 8827"/>
                <a:gd name="connsiteY4" fmla="*/ 2589 h 10000"/>
                <a:gd name="connsiteX0" fmla="*/ 0 w 12377"/>
                <a:gd name="connsiteY0" fmla="*/ 1525 h 10000"/>
                <a:gd name="connsiteX1" fmla="*/ 12377 w 12377"/>
                <a:gd name="connsiteY1" fmla="*/ 0 h 10000"/>
                <a:gd name="connsiteX2" fmla="*/ 12377 w 12377"/>
                <a:gd name="connsiteY2" fmla="*/ 10000 h 10000"/>
                <a:gd name="connsiteX3" fmla="*/ 8356 w 12377"/>
                <a:gd name="connsiteY3" fmla="*/ 8751 h 10000"/>
                <a:gd name="connsiteX4" fmla="*/ 0 w 12377"/>
                <a:gd name="connsiteY4" fmla="*/ 1525 h 10000"/>
                <a:gd name="connsiteX0" fmla="*/ 0 w 12377"/>
                <a:gd name="connsiteY0" fmla="*/ 2802 h 11277"/>
                <a:gd name="connsiteX1" fmla="*/ 6434 w 12377"/>
                <a:gd name="connsiteY1" fmla="*/ 0 h 11277"/>
                <a:gd name="connsiteX2" fmla="*/ 12377 w 12377"/>
                <a:gd name="connsiteY2" fmla="*/ 11277 h 11277"/>
                <a:gd name="connsiteX3" fmla="*/ 8356 w 12377"/>
                <a:gd name="connsiteY3" fmla="*/ 10028 h 11277"/>
                <a:gd name="connsiteX4" fmla="*/ 0 w 12377"/>
                <a:gd name="connsiteY4" fmla="*/ 2802 h 11277"/>
                <a:gd name="connsiteX0" fmla="*/ 0 w 15943"/>
                <a:gd name="connsiteY0" fmla="*/ 2802 h 10639"/>
                <a:gd name="connsiteX1" fmla="*/ 6434 w 15943"/>
                <a:gd name="connsiteY1" fmla="*/ 0 h 10639"/>
                <a:gd name="connsiteX2" fmla="*/ 15943 w 15943"/>
                <a:gd name="connsiteY2" fmla="*/ 10639 h 10639"/>
                <a:gd name="connsiteX3" fmla="*/ 8356 w 15943"/>
                <a:gd name="connsiteY3" fmla="*/ 10028 h 10639"/>
                <a:gd name="connsiteX4" fmla="*/ 0 w 15943"/>
                <a:gd name="connsiteY4" fmla="*/ 2802 h 10639"/>
                <a:gd name="connsiteX0" fmla="*/ 0 w 15943"/>
                <a:gd name="connsiteY0" fmla="*/ 2802 h 10666"/>
                <a:gd name="connsiteX1" fmla="*/ 6434 w 15943"/>
                <a:gd name="connsiteY1" fmla="*/ 0 h 10666"/>
                <a:gd name="connsiteX2" fmla="*/ 15943 w 15943"/>
                <a:gd name="connsiteY2" fmla="*/ 10639 h 10666"/>
                <a:gd name="connsiteX3" fmla="*/ 7167 w 15943"/>
                <a:gd name="connsiteY3" fmla="*/ 10666 h 10666"/>
                <a:gd name="connsiteX4" fmla="*/ 0 w 15943"/>
                <a:gd name="connsiteY4" fmla="*/ 2802 h 1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3" h="10666">
                  <a:moveTo>
                    <a:pt x="0" y="2802"/>
                  </a:moveTo>
                  <a:lnTo>
                    <a:pt x="6434" y="0"/>
                  </a:lnTo>
                  <a:lnTo>
                    <a:pt x="15943" y="10639"/>
                  </a:lnTo>
                  <a:lnTo>
                    <a:pt x="7167" y="10666"/>
                  </a:lnTo>
                  <a:cubicBezTo>
                    <a:pt x="7157" y="9815"/>
                    <a:pt x="10" y="3653"/>
                    <a:pt x="0" y="2802"/>
                  </a:cubicBezTo>
                  <a:close/>
                </a:path>
              </a:pathLst>
            </a:custGeom>
            <a:solidFill>
              <a:srgbClr val="003366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lnSpc>
                  <a:spcPct val="106000"/>
                </a:lnSpc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1" name="Right Arrow 36"/>
            <p:cNvSpPr/>
            <p:nvPr/>
          </p:nvSpPr>
          <p:spPr bwMode="auto">
            <a:xfrm rot="6276114">
              <a:off x="5045043" y="2863692"/>
              <a:ext cx="356260" cy="1056903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8099CC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2" name="Freeform 61"/>
            <p:cNvSpPr>
              <a:spLocks/>
            </p:cNvSpPr>
            <p:nvPr/>
          </p:nvSpPr>
          <p:spPr bwMode="gray">
            <a:xfrm rot="7285242">
              <a:off x="5106463" y="2923043"/>
              <a:ext cx="318583" cy="629413"/>
            </a:xfrm>
            <a:custGeom>
              <a:avLst/>
              <a:gdLst>
                <a:gd name="T0" fmla="*/ 0 w 383"/>
                <a:gd name="T1" fmla="*/ 2147483647 h 1038"/>
                <a:gd name="T2" fmla="*/ 2147483647 w 383"/>
                <a:gd name="T3" fmla="*/ 0 h 1038"/>
                <a:gd name="T4" fmla="*/ 2147483647 w 383"/>
                <a:gd name="T5" fmla="*/ 2147483647 h 1038"/>
                <a:gd name="T6" fmla="*/ 2147483647 w 383"/>
                <a:gd name="T7" fmla="*/ 2147483647 h 1038"/>
                <a:gd name="T8" fmla="*/ 0 w 383"/>
                <a:gd name="T9" fmla="*/ 2147483647 h 1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1038"/>
                <a:gd name="T17" fmla="*/ 383 w 383"/>
                <a:gd name="T18" fmla="*/ 1038 h 1038"/>
                <a:gd name="connsiteX0" fmla="*/ 0 w 10000"/>
                <a:gd name="connsiteY0" fmla="*/ 352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26 w 10000"/>
                <a:gd name="connsiteY3" fmla="*/ 5424 h 10000"/>
                <a:gd name="connsiteX4" fmla="*/ 0 w 10000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1182 w 10009"/>
                <a:gd name="connsiteY0" fmla="*/ 2589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1182 w 10009"/>
                <a:gd name="connsiteY4" fmla="*/ 2589 h 10000"/>
                <a:gd name="connsiteX0" fmla="*/ 0 w 8827"/>
                <a:gd name="connsiteY0" fmla="*/ 2589 h 10000"/>
                <a:gd name="connsiteX1" fmla="*/ 8827 w 8827"/>
                <a:gd name="connsiteY1" fmla="*/ 0 h 10000"/>
                <a:gd name="connsiteX2" fmla="*/ 8827 w 8827"/>
                <a:gd name="connsiteY2" fmla="*/ 10000 h 10000"/>
                <a:gd name="connsiteX3" fmla="*/ 5278 w 8827"/>
                <a:gd name="connsiteY3" fmla="*/ 8751 h 10000"/>
                <a:gd name="connsiteX4" fmla="*/ 0 w 8827"/>
                <a:gd name="connsiteY4" fmla="*/ 2589 h 10000"/>
                <a:gd name="connsiteX0" fmla="*/ 0 w 12377"/>
                <a:gd name="connsiteY0" fmla="*/ 1525 h 10000"/>
                <a:gd name="connsiteX1" fmla="*/ 12377 w 12377"/>
                <a:gd name="connsiteY1" fmla="*/ 0 h 10000"/>
                <a:gd name="connsiteX2" fmla="*/ 12377 w 12377"/>
                <a:gd name="connsiteY2" fmla="*/ 10000 h 10000"/>
                <a:gd name="connsiteX3" fmla="*/ 8356 w 12377"/>
                <a:gd name="connsiteY3" fmla="*/ 8751 h 10000"/>
                <a:gd name="connsiteX4" fmla="*/ 0 w 12377"/>
                <a:gd name="connsiteY4" fmla="*/ 1525 h 10000"/>
                <a:gd name="connsiteX0" fmla="*/ 0 w 12377"/>
                <a:gd name="connsiteY0" fmla="*/ 2802 h 11277"/>
                <a:gd name="connsiteX1" fmla="*/ 6434 w 12377"/>
                <a:gd name="connsiteY1" fmla="*/ 0 h 11277"/>
                <a:gd name="connsiteX2" fmla="*/ 12377 w 12377"/>
                <a:gd name="connsiteY2" fmla="*/ 11277 h 11277"/>
                <a:gd name="connsiteX3" fmla="*/ 8356 w 12377"/>
                <a:gd name="connsiteY3" fmla="*/ 10028 h 11277"/>
                <a:gd name="connsiteX4" fmla="*/ 0 w 12377"/>
                <a:gd name="connsiteY4" fmla="*/ 2802 h 11277"/>
                <a:gd name="connsiteX0" fmla="*/ 0 w 15943"/>
                <a:gd name="connsiteY0" fmla="*/ 2802 h 10639"/>
                <a:gd name="connsiteX1" fmla="*/ 6434 w 15943"/>
                <a:gd name="connsiteY1" fmla="*/ 0 h 10639"/>
                <a:gd name="connsiteX2" fmla="*/ 15943 w 15943"/>
                <a:gd name="connsiteY2" fmla="*/ 10639 h 10639"/>
                <a:gd name="connsiteX3" fmla="*/ 8356 w 15943"/>
                <a:gd name="connsiteY3" fmla="*/ 10028 h 10639"/>
                <a:gd name="connsiteX4" fmla="*/ 0 w 15943"/>
                <a:gd name="connsiteY4" fmla="*/ 2802 h 10639"/>
                <a:gd name="connsiteX0" fmla="*/ 0 w 15943"/>
                <a:gd name="connsiteY0" fmla="*/ 2802 h 10666"/>
                <a:gd name="connsiteX1" fmla="*/ 6434 w 15943"/>
                <a:gd name="connsiteY1" fmla="*/ 0 h 10666"/>
                <a:gd name="connsiteX2" fmla="*/ 15943 w 15943"/>
                <a:gd name="connsiteY2" fmla="*/ 10639 h 10666"/>
                <a:gd name="connsiteX3" fmla="*/ 7167 w 15943"/>
                <a:gd name="connsiteY3" fmla="*/ 10666 h 10666"/>
                <a:gd name="connsiteX4" fmla="*/ 0 w 15943"/>
                <a:gd name="connsiteY4" fmla="*/ 2802 h 1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3" h="10666">
                  <a:moveTo>
                    <a:pt x="0" y="2802"/>
                  </a:moveTo>
                  <a:lnTo>
                    <a:pt x="6434" y="0"/>
                  </a:lnTo>
                  <a:lnTo>
                    <a:pt x="15943" y="10639"/>
                  </a:lnTo>
                  <a:lnTo>
                    <a:pt x="7167" y="10666"/>
                  </a:lnTo>
                  <a:cubicBezTo>
                    <a:pt x="7157" y="9815"/>
                    <a:pt x="10" y="3653"/>
                    <a:pt x="0" y="2802"/>
                  </a:cubicBezTo>
                  <a:close/>
                </a:path>
              </a:pathLst>
            </a:custGeom>
            <a:solidFill>
              <a:srgbClr val="8099CC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lnSpc>
                  <a:spcPct val="106000"/>
                </a:lnSpc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3" name="Right Arrow 38"/>
            <p:cNvSpPr/>
            <p:nvPr/>
          </p:nvSpPr>
          <p:spPr bwMode="auto">
            <a:xfrm rot="13536567">
              <a:off x="3641772" y="3039841"/>
              <a:ext cx="356260" cy="1056903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003399"/>
            </a:solidFill>
            <a:ln w="12700" cap="flat" cmpd="sng" algn="ctr">
              <a:solidFill>
                <a:srgbClr val="00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3152" tIns="73152" rIns="73152" bIns="73152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4" name="Freeform 61"/>
            <p:cNvSpPr>
              <a:spLocks/>
            </p:cNvSpPr>
            <p:nvPr/>
          </p:nvSpPr>
          <p:spPr bwMode="gray">
            <a:xfrm rot="14369421">
              <a:off x="3760108" y="3433055"/>
              <a:ext cx="318583" cy="596115"/>
            </a:xfrm>
            <a:custGeom>
              <a:avLst/>
              <a:gdLst>
                <a:gd name="T0" fmla="*/ 0 w 383"/>
                <a:gd name="T1" fmla="*/ 2147483647 h 1038"/>
                <a:gd name="T2" fmla="*/ 2147483647 w 383"/>
                <a:gd name="T3" fmla="*/ 0 h 1038"/>
                <a:gd name="T4" fmla="*/ 2147483647 w 383"/>
                <a:gd name="T5" fmla="*/ 2147483647 h 1038"/>
                <a:gd name="T6" fmla="*/ 2147483647 w 383"/>
                <a:gd name="T7" fmla="*/ 2147483647 h 1038"/>
                <a:gd name="T8" fmla="*/ 0 w 383"/>
                <a:gd name="T9" fmla="*/ 2147483647 h 1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1038"/>
                <a:gd name="T17" fmla="*/ 383 w 383"/>
                <a:gd name="T18" fmla="*/ 1038 h 1038"/>
                <a:gd name="connsiteX0" fmla="*/ 0 w 10000"/>
                <a:gd name="connsiteY0" fmla="*/ 352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26 w 10000"/>
                <a:gd name="connsiteY3" fmla="*/ 5424 h 10000"/>
                <a:gd name="connsiteX4" fmla="*/ 0 w 10000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9 w 10009"/>
                <a:gd name="connsiteY0" fmla="*/ 3526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9 w 10009"/>
                <a:gd name="connsiteY4" fmla="*/ 3526 h 10000"/>
                <a:gd name="connsiteX0" fmla="*/ 1182 w 10009"/>
                <a:gd name="connsiteY0" fmla="*/ 2589 h 10000"/>
                <a:gd name="connsiteX1" fmla="*/ 10009 w 10009"/>
                <a:gd name="connsiteY1" fmla="*/ 0 h 10000"/>
                <a:gd name="connsiteX2" fmla="*/ 10009 w 10009"/>
                <a:gd name="connsiteY2" fmla="*/ 10000 h 10000"/>
                <a:gd name="connsiteX3" fmla="*/ 9 w 10009"/>
                <a:gd name="connsiteY3" fmla="*/ 6301 h 10000"/>
                <a:gd name="connsiteX4" fmla="*/ 1182 w 10009"/>
                <a:gd name="connsiteY4" fmla="*/ 2589 h 10000"/>
                <a:gd name="connsiteX0" fmla="*/ 0 w 8827"/>
                <a:gd name="connsiteY0" fmla="*/ 2589 h 10000"/>
                <a:gd name="connsiteX1" fmla="*/ 8827 w 8827"/>
                <a:gd name="connsiteY1" fmla="*/ 0 h 10000"/>
                <a:gd name="connsiteX2" fmla="*/ 8827 w 8827"/>
                <a:gd name="connsiteY2" fmla="*/ 10000 h 10000"/>
                <a:gd name="connsiteX3" fmla="*/ 5278 w 8827"/>
                <a:gd name="connsiteY3" fmla="*/ 8751 h 10000"/>
                <a:gd name="connsiteX4" fmla="*/ 0 w 8827"/>
                <a:gd name="connsiteY4" fmla="*/ 2589 h 10000"/>
                <a:gd name="connsiteX0" fmla="*/ 0 w 12377"/>
                <a:gd name="connsiteY0" fmla="*/ 1525 h 10000"/>
                <a:gd name="connsiteX1" fmla="*/ 12377 w 12377"/>
                <a:gd name="connsiteY1" fmla="*/ 0 h 10000"/>
                <a:gd name="connsiteX2" fmla="*/ 12377 w 12377"/>
                <a:gd name="connsiteY2" fmla="*/ 10000 h 10000"/>
                <a:gd name="connsiteX3" fmla="*/ 8356 w 12377"/>
                <a:gd name="connsiteY3" fmla="*/ 8751 h 10000"/>
                <a:gd name="connsiteX4" fmla="*/ 0 w 12377"/>
                <a:gd name="connsiteY4" fmla="*/ 1525 h 10000"/>
                <a:gd name="connsiteX0" fmla="*/ 0 w 12377"/>
                <a:gd name="connsiteY0" fmla="*/ 2802 h 11277"/>
                <a:gd name="connsiteX1" fmla="*/ 6434 w 12377"/>
                <a:gd name="connsiteY1" fmla="*/ 0 h 11277"/>
                <a:gd name="connsiteX2" fmla="*/ 12377 w 12377"/>
                <a:gd name="connsiteY2" fmla="*/ 11277 h 11277"/>
                <a:gd name="connsiteX3" fmla="*/ 8356 w 12377"/>
                <a:gd name="connsiteY3" fmla="*/ 10028 h 11277"/>
                <a:gd name="connsiteX4" fmla="*/ 0 w 12377"/>
                <a:gd name="connsiteY4" fmla="*/ 2802 h 11277"/>
                <a:gd name="connsiteX0" fmla="*/ 0 w 15943"/>
                <a:gd name="connsiteY0" fmla="*/ 2802 h 10639"/>
                <a:gd name="connsiteX1" fmla="*/ 6434 w 15943"/>
                <a:gd name="connsiteY1" fmla="*/ 0 h 10639"/>
                <a:gd name="connsiteX2" fmla="*/ 15943 w 15943"/>
                <a:gd name="connsiteY2" fmla="*/ 10639 h 10639"/>
                <a:gd name="connsiteX3" fmla="*/ 8356 w 15943"/>
                <a:gd name="connsiteY3" fmla="*/ 10028 h 10639"/>
                <a:gd name="connsiteX4" fmla="*/ 0 w 15943"/>
                <a:gd name="connsiteY4" fmla="*/ 2802 h 10639"/>
                <a:gd name="connsiteX0" fmla="*/ 0 w 15943"/>
                <a:gd name="connsiteY0" fmla="*/ 2802 h 10666"/>
                <a:gd name="connsiteX1" fmla="*/ 6434 w 15943"/>
                <a:gd name="connsiteY1" fmla="*/ 0 h 10666"/>
                <a:gd name="connsiteX2" fmla="*/ 15943 w 15943"/>
                <a:gd name="connsiteY2" fmla="*/ 10639 h 10666"/>
                <a:gd name="connsiteX3" fmla="*/ 7167 w 15943"/>
                <a:gd name="connsiteY3" fmla="*/ 10666 h 10666"/>
                <a:gd name="connsiteX4" fmla="*/ 0 w 15943"/>
                <a:gd name="connsiteY4" fmla="*/ 2802 h 1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3" h="10666">
                  <a:moveTo>
                    <a:pt x="0" y="2802"/>
                  </a:moveTo>
                  <a:lnTo>
                    <a:pt x="6434" y="0"/>
                  </a:lnTo>
                  <a:lnTo>
                    <a:pt x="15943" y="10639"/>
                  </a:lnTo>
                  <a:lnTo>
                    <a:pt x="7167" y="10666"/>
                  </a:lnTo>
                  <a:cubicBezTo>
                    <a:pt x="7157" y="9815"/>
                    <a:pt x="10" y="3653"/>
                    <a:pt x="0" y="2802"/>
                  </a:cubicBezTo>
                  <a:close/>
                </a:path>
              </a:pathLst>
            </a:custGeom>
            <a:solidFill>
              <a:srgbClr val="003399"/>
            </a:solidFill>
            <a:ln w="12700" cap="rnd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lnSpc>
                  <a:spcPct val="106000"/>
                </a:lnSpc>
                <a:buSzPct val="100000"/>
                <a:buFont typeface="Wingdings 2" pitchFamily="18" charset="2"/>
                <a:buNone/>
                <a:defRPr/>
              </a:pPr>
              <a:endParaRPr lang="en-US" sz="1100" kern="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15" name="Text Box 44"/>
            <p:cNvSpPr txBox="1">
              <a:spLocks noChangeArrowheads="1"/>
            </p:cNvSpPr>
            <p:nvPr/>
          </p:nvSpPr>
          <p:spPr bwMode="gray">
            <a:xfrm>
              <a:off x="5582393" y="1835627"/>
              <a:ext cx="3134947" cy="1794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r>
                <a:rPr lang="en-US" sz="1100" b="1" kern="0" dirty="0">
                  <a:solidFill>
                    <a:srgbClr val="8099CC"/>
                  </a:solidFill>
                  <a:latin typeface="+mj-lt"/>
                  <a:cs typeface="Arial" charset="0"/>
                </a:rPr>
                <a:t>2. Category/Brand Spend and Consumption Analysis</a:t>
              </a:r>
              <a:endParaRPr lang="en-US" sz="1100" kern="0" dirty="0">
                <a:solidFill>
                  <a:srgbClr val="8099CC"/>
                </a:solidFill>
                <a:latin typeface="+mj-lt"/>
                <a:cs typeface="Arial" charset="0"/>
              </a:endParaRPr>
            </a:p>
          </p:txBody>
        </p:sp>
        <p:cxnSp>
          <p:nvCxnSpPr>
            <p:cNvPr id="16" name="Straight Connector 19"/>
            <p:cNvCxnSpPr>
              <a:cxnSpLocks noChangeShapeType="1"/>
            </p:cNvCxnSpPr>
            <p:nvPr/>
          </p:nvCxnSpPr>
          <p:spPr bwMode="gray">
            <a:xfrm flipH="1">
              <a:off x="5498274" y="2029447"/>
              <a:ext cx="398216" cy="408709"/>
            </a:xfrm>
            <a:prstGeom prst="line">
              <a:avLst/>
            </a:prstGeom>
            <a:noFill/>
            <a:ln w="31750" algn="ctr">
              <a:solidFill>
                <a:srgbClr val="8099CC"/>
              </a:solidFill>
              <a:round/>
              <a:headEnd/>
              <a:tailEnd/>
            </a:ln>
          </p:spPr>
        </p:cxnSp>
        <p:cxnSp>
          <p:nvCxnSpPr>
            <p:cNvPr id="17" name="Straight Connector 18"/>
            <p:cNvCxnSpPr>
              <a:cxnSpLocks noChangeShapeType="1"/>
            </p:cNvCxnSpPr>
            <p:nvPr/>
          </p:nvCxnSpPr>
          <p:spPr bwMode="gray">
            <a:xfrm>
              <a:off x="5582394" y="2029447"/>
              <a:ext cx="3018681" cy="0"/>
            </a:xfrm>
            <a:prstGeom prst="line">
              <a:avLst/>
            </a:prstGeom>
            <a:noFill/>
            <a:ln w="31750" algn="ctr">
              <a:solidFill>
                <a:srgbClr val="8099CC"/>
              </a:solidFill>
              <a:round/>
              <a:headEnd/>
              <a:tailEnd/>
            </a:ln>
          </p:spPr>
        </p:cxnSp>
        <p:cxnSp>
          <p:nvCxnSpPr>
            <p:cNvPr id="18" name="Straight Connector 19"/>
            <p:cNvCxnSpPr>
              <a:cxnSpLocks noChangeShapeType="1"/>
            </p:cNvCxnSpPr>
            <p:nvPr/>
          </p:nvCxnSpPr>
          <p:spPr bwMode="gray">
            <a:xfrm>
              <a:off x="3962390" y="4164034"/>
              <a:ext cx="186956" cy="433219"/>
            </a:xfrm>
            <a:prstGeom prst="line">
              <a:avLst/>
            </a:prstGeom>
            <a:noFill/>
            <a:ln w="31750" algn="ctr">
              <a:solidFill>
                <a:srgbClr val="003399"/>
              </a:solidFill>
              <a:round/>
              <a:headEnd/>
              <a:tailEnd/>
            </a:ln>
          </p:spPr>
        </p:cxnSp>
        <p:cxnSp>
          <p:nvCxnSpPr>
            <p:cNvPr id="19" name="Straight Connector 44"/>
            <p:cNvCxnSpPr>
              <a:cxnSpLocks noChangeShapeType="1"/>
            </p:cNvCxnSpPr>
            <p:nvPr/>
          </p:nvCxnSpPr>
          <p:spPr bwMode="gray">
            <a:xfrm>
              <a:off x="861587" y="4597253"/>
              <a:ext cx="3308243" cy="0"/>
            </a:xfrm>
            <a:prstGeom prst="line">
              <a:avLst/>
            </a:prstGeom>
            <a:noFill/>
            <a:ln w="31750" algn="ctr">
              <a:solidFill>
                <a:srgbClr val="003399"/>
              </a:solidFill>
              <a:round/>
              <a:headEnd/>
              <a:tailEnd/>
            </a:ln>
          </p:spPr>
        </p:cxnSp>
        <p:cxnSp>
          <p:nvCxnSpPr>
            <p:cNvPr id="20" name="Straight Connector 45"/>
            <p:cNvCxnSpPr>
              <a:cxnSpLocks noChangeShapeType="1"/>
            </p:cNvCxnSpPr>
            <p:nvPr/>
          </p:nvCxnSpPr>
          <p:spPr bwMode="gray">
            <a:xfrm>
              <a:off x="3210688" y="1671209"/>
              <a:ext cx="304407" cy="422563"/>
            </a:xfrm>
            <a:prstGeom prst="line">
              <a:avLst/>
            </a:prstGeom>
            <a:noFill/>
            <a:ln w="31750" algn="ctr">
              <a:solidFill>
                <a:srgbClr val="003366"/>
              </a:solidFill>
              <a:round/>
              <a:headEnd/>
              <a:tailEnd/>
            </a:ln>
          </p:spPr>
        </p:cxnSp>
        <p:cxnSp>
          <p:nvCxnSpPr>
            <p:cNvPr id="21" name="Straight Connector 18"/>
            <p:cNvCxnSpPr>
              <a:cxnSpLocks noChangeShapeType="1"/>
            </p:cNvCxnSpPr>
            <p:nvPr/>
          </p:nvCxnSpPr>
          <p:spPr bwMode="gray">
            <a:xfrm>
              <a:off x="485905" y="1671209"/>
              <a:ext cx="3076692" cy="0"/>
            </a:xfrm>
            <a:prstGeom prst="line">
              <a:avLst/>
            </a:prstGeom>
            <a:noFill/>
            <a:ln w="31750" algn="ctr">
              <a:solidFill>
                <a:srgbClr val="003366"/>
              </a:solidFill>
              <a:round/>
              <a:headEnd/>
              <a:tailEnd/>
            </a:ln>
          </p:spPr>
        </p:cxnSp>
        <p:sp>
          <p:nvSpPr>
            <p:cNvPr id="22" name="Text Box 44"/>
            <p:cNvSpPr txBox="1">
              <a:spLocks noChangeArrowheads="1"/>
            </p:cNvSpPr>
            <p:nvPr/>
          </p:nvSpPr>
          <p:spPr bwMode="gray">
            <a:xfrm>
              <a:off x="485904" y="1453636"/>
              <a:ext cx="2708563" cy="1794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r>
                <a:rPr lang="en-US" sz="1100" b="1" kern="0" dirty="0">
                  <a:solidFill>
                    <a:srgbClr val="003366"/>
                  </a:solidFill>
                  <a:latin typeface="+mj-lt"/>
                  <a:cs typeface="Arial" charset="0"/>
                </a:rPr>
                <a:t>1. Hispanic Demographic Landscape Analysis</a:t>
              </a:r>
              <a:endParaRPr lang="en-US" sz="1100" kern="0" dirty="0">
                <a:solidFill>
                  <a:srgbClr val="003366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3" name="Text Box 44"/>
            <p:cNvSpPr txBox="1">
              <a:spLocks noChangeArrowheads="1"/>
            </p:cNvSpPr>
            <p:nvPr/>
          </p:nvSpPr>
          <p:spPr bwMode="gray">
            <a:xfrm>
              <a:off x="898954" y="4391557"/>
              <a:ext cx="3266543" cy="1794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bIns="0">
              <a:spAutoFit/>
            </a:bodyPr>
            <a:lstStyle/>
            <a:p>
              <a:pPr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  <a:defRPr/>
              </a:pPr>
              <a:r>
                <a:rPr lang="en-US" sz="1100" b="1" kern="0" dirty="0">
                  <a:solidFill>
                    <a:srgbClr val="003399"/>
                  </a:solidFill>
                  <a:latin typeface="+mj-lt"/>
                  <a:cs typeface="Arial" charset="0"/>
                </a:rPr>
                <a:t>3. Category and Brand Opportunity: 2020 Projections</a:t>
              </a:r>
              <a:endParaRPr lang="en-US" sz="1100" kern="0" dirty="0">
                <a:solidFill>
                  <a:srgbClr val="003399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4" name="TextBox 22"/>
            <p:cNvSpPr txBox="1">
              <a:spLocks noChangeArrowheads="1"/>
            </p:cNvSpPr>
            <p:nvPr/>
          </p:nvSpPr>
          <p:spPr bwMode="auto">
            <a:xfrm>
              <a:off x="485903" y="1741471"/>
              <a:ext cx="2672939" cy="2062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ts val="600"/>
                </a:spcBef>
                <a:buSzPct val="100000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Understand</a:t>
              </a:r>
              <a:r>
                <a:rPr lang="en-US" sz="1100" dirty="0">
                  <a:solidFill>
                    <a:srgbClr val="000000"/>
                  </a:solidFill>
                  <a:latin typeface="+mj-lt"/>
                </a:rPr>
                <a:t> the size and growth of the Hispanic segment in relation to the total US population by analyzing:</a:t>
              </a: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marL="465126" lvl="1" indent="-228594" eaLnBrk="0" hangingPunct="0">
                <a:spcBef>
                  <a:spcPts val="6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Hispanic population</a:t>
              </a:r>
            </a:p>
            <a:p>
              <a:pPr marL="465126" lvl="1" indent="-228594" eaLnBrk="0" hangingPunct="0">
                <a:spcBef>
                  <a:spcPts val="6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Households trends</a:t>
              </a:r>
              <a:endParaRPr lang="en-US" sz="1100" u="sng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eaLnBrk="0" hangingPunct="0">
                <a:spcBef>
                  <a:spcPts val="600"/>
                </a:spcBef>
                <a:buSzPct val="100000"/>
              </a:pPr>
              <a:r>
                <a:rPr lang="en-US" sz="1100" u="sng" dirty="0">
                  <a:solidFill>
                    <a:srgbClr val="000000"/>
                  </a:solidFill>
                  <a:latin typeface="+mj-lt"/>
                  <a:cs typeface="Arial" charset="0"/>
                </a:rPr>
                <a:t>Deliverable: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PowerPoint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deck with key trends and findings </a:t>
              </a:r>
            </a:p>
          </p:txBody>
        </p:sp>
        <p:sp>
          <p:nvSpPr>
            <p:cNvPr id="25" name="TextBox 50"/>
            <p:cNvSpPr txBox="1"/>
            <p:nvPr/>
          </p:nvSpPr>
          <p:spPr>
            <a:xfrm>
              <a:off x="3608850" y="2696578"/>
              <a:ext cx="1623480" cy="679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lnSpc>
                  <a:spcPct val="106000"/>
                </a:lnSpc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b="1" dirty="0">
                  <a:solidFill>
                    <a:srgbClr val="003366"/>
                  </a:solidFill>
                  <a:latin typeface="+mj-lt"/>
                  <a:cs typeface="Arial" charset="0"/>
                </a:rPr>
                <a:t>Market</a:t>
              </a:r>
              <a:br>
                <a:rPr lang="en-US" b="1" dirty="0">
                  <a:solidFill>
                    <a:srgbClr val="003366"/>
                  </a:solidFill>
                  <a:latin typeface="+mj-lt"/>
                  <a:cs typeface="Arial" charset="0"/>
                </a:rPr>
              </a:br>
              <a:r>
                <a:rPr lang="en-US" b="1" dirty="0">
                  <a:solidFill>
                    <a:srgbClr val="003366"/>
                  </a:solidFill>
                  <a:latin typeface="+mj-lt"/>
                  <a:cs typeface="Arial" charset="0"/>
                </a:rPr>
                <a:t>Size</a:t>
              </a:r>
            </a:p>
          </p:txBody>
        </p:sp>
        <p:sp>
          <p:nvSpPr>
            <p:cNvPr id="26" name="TextBox 22"/>
            <p:cNvSpPr txBox="1">
              <a:spLocks noChangeArrowheads="1"/>
            </p:cNvSpPr>
            <p:nvPr/>
          </p:nvSpPr>
          <p:spPr bwMode="auto">
            <a:xfrm>
              <a:off x="5949558" y="2107626"/>
              <a:ext cx="2785010" cy="2062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Conduct a deep-dive analysis on category and brand spend/consumption.  Focus will include: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Hispanic category opportunity in terms of current size and historical growth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Hispanic category consumption differences by Acculturation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Brand performance in relation to category trends (which brands are under/over performing compared to the category)</a:t>
              </a:r>
            </a:p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u="sng" dirty="0">
                  <a:solidFill>
                    <a:srgbClr val="000000"/>
                  </a:solidFill>
                  <a:latin typeface="+mj-lt"/>
                  <a:cs typeface="Arial" charset="0"/>
                </a:rPr>
                <a:t>Deliverable: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PowerPoint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deck with key trends and findings</a:t>
              </a:r>
            </a:p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7" name="TextBox 22"/>
            <p:cNvSpPr txBox="1">
              <a:spLocks noChangeArrowheads="1"/>
            </p:cNvSpPr>
            <p:nvPr/>
          </p:nvSpPr>
          <p:spPr bwMode="auto">
            <a:xfrm>
              <a:off x="870239" y="4623480"/>
              <a:ext cx="3722466" cy="1201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Develop a projection model to calculate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category growth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projections based on two key drivers: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Ambient growth - growth in the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Hispanic population/ households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as well as shifts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in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acculturation and age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Active growth - growth in category and brand  consumption</a:t>
              </a:r>
            </a:p>
            <a:p>
              <a:pPr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</a:pPr>
              <a:r>
                <a:rPr lang="en-US" sz="1100" u="sng" dirty="0">
                  <a:solidFill>
                    <a:srgbClr val="000000"/>
                  </a:solidFill>
                  <a:latin typeface="+mj-lt"/>
                  <a:cs typeface="Arial" charset="0"/>
                </a:rPr>
                <a:t>Deliverable: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 Excel gaming model, including a gaming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 functionality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built in to accommodate scenario analysis </a:t>
              </a:r>
              <a:r>
                <a:rPr lang="en-US" sz="1100" dirty="0" smtClean="0">
                  <a:solidFill>
                    <a:srgbClr val="000000"/>
                  </a:solidFill>
                  <a:latin typeface="+mj-lt"/>
                  <a:cs typeface="Arial" charset="0"/>
                </a:rPr>
                <a:t>at </a:t>
              </a:r>
              <a:r>
                <a:rPr lang="en-US" sz="1100" dirty="0">
                  <a:solidFill>
                    <a:srgbClr val="000000"/>
                  </a:solidFill>
                  <a:latin typeface="+mj-lt"/>
                  <a:cs typeface="Arial" charset="0"/>
                </a:rPr>
                <a:t>both the overall category level and brand level</a:t>
              </a:r>
            </a:p>
            <a:p>
              <a:pPr marL="171446" indent="-171446" eaLnBrk="0" hangingPunct="0">
                <a:spcBef>
                  <a:spcPct val="500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</a:pP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eaLnBrk="0" hangingPunct="0">
                <a:spcBef>
                  <a:spcPct val="50000"/>
                </a:spcBef>
                <a:buSzPct val="100000"/>
                <a:buFont typeface="Wingdings 2" pitchFamily="18" charset="2"/>
                <a:buNone/>
              </a:pPr>
              <a:endParaRPr lang="en-US" sz="1100" dirty="0">
                <a:solidFill>
                  <a:srgbClr val="000000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28" name="Oval 53"/>
            <p:cNvSpPr/>
            <p:nvPr/>
          </p:nvSpPr>
          <p:spPr>
            <a:xfrm>
              <a:off x="3499111" y="2549370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29" name="Oval 54"/>
            <p:cNvSpPr/>
            <p:nvPr/>
          </p:nvSpPr>
          <p:spPr>
            <a:xfrm>
              <a:off x="5023119" y="2549370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2</a:t>
              </a:r>
            </a:p>
          </p:txBody>
        </p:sp>
        <p:sp>
          <p:nvSpPr>
            <p:cNvPr id="30" name="Oval 55"/>
            <p:cNvSpPr/>
            <p:nvPr/>
          </p:nvSpPr>
          <p:spPr>
            <a:xfrm>
              <a:off x="4289690" y="3673324"/>
              <a:ext cx="299925" cy="29090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+mj-lt"/>
                  <a:cs typeface="Arial" pitchFamily="34" charset="0"/>
                </a:rPr>
                <a:t>3</a:t>
              </a:r>
            </a:p>
          </p:txBody>
        </p:sp>
        <p:sp>
          <p:nvSpPr>
            <p:cNvPr id="89" name="Rectangle 56"/>
            <p:cNvSpPr/>
            <p:nvPr/>
          </p:nvSpPr>
          <p:spPr bwMode="auto">
            <a:xfrm>
              <a:off x="5033863" y="5353616"/>
              <a:ext cx="581689" cy="417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Forecasted Category Sales</a:t>
              </a:r>
            </a:p>
          </p:txBody>
        </p:sp>
        <p:sp>
          <p:nvSpPr>
            <p:cNvPr id="90" name="Rectangle 57"/>
            <p:cNvSpPr/>
            <p:nvPr/>
          </p:nvSpPr>
          <p:spPr bwMode="auto">
            <a:xfrm>
              <a:off x="5875174" y="5353616"/>
              <a:ext cx="581689" cy="417386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  <a:latin typeface="+mj-lt"/>
                </a:rPr>
                <a:t>Number of Households</a:t>
              </a:r>
            </a:p>
          </p:txBody>
        </p:sp>
        <p:sp>
          <p:nvSpPr>
            <p:cNvPr id="91" name="Rectangle 58"/>
            <p:cNvSpPr/>
            <p:nvPr/>
          </p:nvSpPr>
          <p:spPr bwMode="auto">
            <a:xfrm>
              <a:off x="6583214" y="5351622"/>
              <a:ext cx="581689" cy="417386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  <a:latin typeface="+mj-lt"/>
                </a:rPr>
                <a:t>Household Category Penetration</a:t>
              </a:r>
            </a:p>
          </p:txBody>
        </p:sp>
        <p:sp>
          <p:nvSpPr>
            <p:cNvPr id="92" name="Rectangle 59"/>
            <p:cNvSpPr/>
            <p:nvPr/>
          </p:nvSpPr>
          <p:spPr bwMode="auto">
            <a:xfrm>
              <a:off x="7291254" y="5351622"/>
              <a:ext cx="581689" cy="417386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  <a:latin typeface="+mj-lt"/>
                </a:rPr>
                <a:t>Avg Price        per Unit</a:t>
              </a:r>
            </a:p>
          </p:txBody>
        </p:sp>
        <p:sp>
          <p:nvSpPr>
            <p:cNvPr id="93" name="Rectangle 60"/>
            <p:cNvSpPr/>
            <p:nvPr/>
          </p:nvSpPr>
          <p:spPr bwMode="auto">
            <a:xfrm>
              <a:off x="7999293" y="5351622"/>
              <a:ext cx="581689" cy="417386"/>
            </a:xfrm>
            <a:prstGeom prst="rect">
              <a:avLst/>
            </a:prstGeom>
            <a:solidFill>
              <a:srgbClr val="0020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  <a:latin typeface="+mj-lt"/>
                </a:rPr>
                <a:t>Avg Units     per Household</a:t>
              </a:r>
            </a:p>
          </p:txBody>
        </p:sp>
        <p:sp>
          <p:nvSpPr>
            <p:cNvPr id="94" name="Isosceles Triangle 61"/>
            <p:cNvSpPr/>
            <p:nvPr/>
          </p:nvSpPr>
          <p:spPr>
            <a:xfrm>
              <a:off x="6642929" y="5015700"/>
              <a:ext cx="453787" cy="166919"/>
            </a:xfrm>
            <a:prstGeom prst="triangle">
              <a:avLst/>
            </a:prstGeom>
            <a:solidFill>
              <a:srgbClr val="999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5" name="Isosceles Triangle 62"/>
            <p:cNvSpPr/>
            <p:nvPr/>
          </p:nvSpPr>
          <p:spPr>
            <a:xfrm>
              <a:off x="7349986" y="5015700"/>
              <a:ext cx="453787" cy="166919"/>
            </a:xfrm>
            <a:prstGeom prst="triangle">
              <a:avLst/>
            </a:prstGeom>
            <a:solidFill>
              <a:srgbClr val="999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6" name="Isosceles Triangle 63"/>
            <p:cNvSpPr/>
            <p:nvPr/>
          </p:nvSpPr>
          <p:spPr>
            <a:xfrm>
              <a:off x="8057043" y="5015700"/>
              <a:ext cx="453787" cy="166919"/>
            </a:xfrm>
            <a:prstGeom prst="triangle">
              <a:avLst/>
            </a:prstGeom>
            <a:solidFill>
              <a:srgbClr val="9999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7" name="TextBox 21"/>
            <p:cNvSpPr txBox="1">
              <a:spLocks noChangeArrowheads="1"/>
            </p:cNvSpPr>
            <p:nvPr/>
          </p:nvSpPr>
          <p:spPr bwMode="auto">
            <a:xfrm>
              <a:off x="5656299" y="5444697"/>
              <a:ext cx="18601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+mj-lt"/>
                </a:rPr>
                <a:t>=</a:t>
              </a:r>
            </a:p>
          </p:txBody>
        </p:sp>
        <p:sp>
          <p:nvSpPr>
            <p:cNvPr id="100" name="TextBox 21"/>
            <p:cNvSpPr txBox="1">
              <a:spLocks noChangeArrowheads="1"/>
            </p:cNvSpPr>
            <p:nvPr/>
          </p:nvSpPr>
          <p:spPr bwMode="auto">
            <a:xfrm>
              <a:off x="6427261" y="5449179"/>
              <a:ext cx="18601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+mj-lt"/>
                </a:rPr>
                <a:t>x</a:t>
              </a:r>
            </a:p>
          </p:txBody>
        </p:sp>
        <p:sp>
          <p:nvSpPr>
            <p:cNvPr id="101" name="TextBox 21"/>
            <p:cNvSpPr txBox="1">
              <a:spLocks noChangeArrowheads="1"/>
            </p:cNvSpPr>
            <p:nvPr/>
          </p:nvSpPr>
          <p:spPr bwMode="auto">
            <a:xfrm>
              <a:off x="7144435" y="5449179"/>
              <a:ext cx="18601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+mj-lt"/>
                </a:rPr>
                <a:t>x</a:t>
              </a:r>
            </a:p>
          </p:txBody>
        </p:sp>
        <p:sp>
          <p:nvSpPr>
            <p:cNvPr id="102" name="TextBox 21"/>
            <p:cNvSpPr txBox="1">
              <a:spLocks noChangeArrowheads="1"/>
            </p:cNvSpPr>
            <p:nvPr/>
          </p:nvSpPr>
          <p:spPr bwMode="auto">
            <a:xfrm>
              <a:off x="7848161" y="5449179"/>
              <a:ext cx="18601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+mj-lt"/>
                </a:rPr>
                <a:t>x</a:t>
              </a:r>
            </a:p>
          </p:txBody>
        </p:sp>
        <p:sp>
          <p:nvSpPr>
            <p:cNvPr id="103" name="TextBox 22"/>
            <p:cNvSpPr txBox="1">
              <a:spLocks noChangeArrowheads="1"/>
            </p:cNvSpPr>
            <p:nvPr/>
          </p:nvSpPr>
          <p:spPr bwMode="auto">
            <a:xfrm>
              <a:off x="5608195" y="5943207"/>
              <a:ext cx="10985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dirty="0">
                  <a:solidFill>
                    <a:srgbClr val="000000"/>
                  </a:solidFill>
                  <a:latin typeface="+mj-lt"/>
                </a:rPr>
                <a:t>Ambient Growth: Population Driven</a:t>
              </a:r>
            </a:p>
          </p:txBody>
        </p:sp>
        <p:sp>
          <p:nvSpPr>
            <p:cNvPr id="104" name="TextBox 27"/>
            <p:cNvSpPr txBox="1">
              <a:spLocks noChangeArrowheads="1"/>
            </p:cNvSpPr>
            <p:nvPr/>
          </p:nvSpPr>
          <p:spPr bwMode="auto">
            <a:xfrm>
              <a:off x="6976084" y="5943207"/>
              <a:ext cx="128409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dirty="0">
                  <a:solidFill>
                    <a:srgbClr val="000000"/>
                  </a:solidFill>
                  <a:latin typeface="+mj-lt"/>
                </a:rPr>
                <a:t>Active Growth:           Behavior-Driven </a:t>
              </a:r>
            </a:p>
          </p:txBody>
        </p:sp>
        <p:sp>
          <p:nvSpPr>
            <p:cNvPr id="105" name="Left Brace 70"/>
            <p:cNvSpPr/>
            <p:nvPr/>
          </p:nvSpPr>
          <p:spPr>
            <a:xfrm rot="16200000">
              <a:off x="7521075" y="4943138"/>
              <a:ext cx="136450" cy="1897161"/>
            </a:xfrm>
            <a:prstGeom prst="lef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06" name="Left Brace 71"/>
            <p:cNvSpPr/>
            <p:nvPr/>
          </p:nvSpPr>
          <p:spPr>
            <a:xfrm rot="16200000">
              <a:off x="6100173" y="5593953"/>
              <a:ext cx="136450" cy="604494"/>
            </a:xfrm>
            <a:prstGeom prst="lef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07" name="TextBox 22"/>
            <p:cNvSpPr txBox="1">
              <a:spLocks noChangeArrowheads="1"/>
            </p:cNvSpPr>
            <p:nvPr/>
          </p:nvSpPr>
          <p:spPr bwMode="auto">
            <a:xfrm>
              <a:off x="7038061" y="4818141"/>
              <a:ext cx="109857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̶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ü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800" dirty="0">
                  <a:solidFill>
                    <a:srgbClr val="000000"/>
                  </a:solidFill>
                  <a:latin typeface="+mj-lt"/>
                </a:rPr>
                <a:t>Active Changes</a:t>
              </a:r>
            </a:p>
          </p:txBody>
        </p:sp>
        <p:cxnSp>
          <p:nvCxnSpPr>
            <p:cNvPr id="110" name="Straight Arrow Connector 73"/>
            <p:cNvCxnSpPr/>
            <p:nvPr/>
          </p:nvCxnSpPr>
          <p:spPr>
            <a:xfrm>
              <a:off x="6870119" y="5200084"/>
              <a:ext cx="0" cy="13847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74"/>
            <p:cNvCxnSpPr/>
            <p:nvPr/>
          </p:nvCxnSpPr>
          <p:spPr>
            <a:xfrm>
              <a:off x="7573846" y="5200084"/>
              <a:ext cx="0" cy="13847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75"/>
            <p:cNvCxnSpPr/>
            <p:nvPr/>
          </p:nvCxnSpPr>
          <p:spPr>
            <a:xfrm>
              <a:off x="8291020" y="5200084"/>
              <a:ext cx="0" cy="13847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Isosceles Triangle 76"/>
            <p:cNvSpPr/>
            <p:nvPr/>
          </p:nvSpPr>
          <p:spPr>
            <a:xfrm rot="5400000">
              <a:off x="4205894" y="5412007"/>
              <a:ext cx="960021" cy="251949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15" name="Rectangle 77"/>
            <p:cNvSpPr/>
            <p:nvPr/>
          </p:nvSpPr>
          <p:spPr>
            <a:xfrm>
              <a:off x="4912840" y="4813606"/>
              <a:ext cx="3804500" cy="1447868"/>
            </a:xfrm>
            <a:prstGeom prst="rect">
              <a:avLst/>
            </a:prstGeom>
            <a:noFill/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5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4545112" y="935170"/>
            <a:ext cx="4107331" cy="837475"/>
          </a:xfrm>
          <a:prstGeom prst="homePlate">
            <a:avLst>
              <a:gd name="adj" fmla="val 746"/>
            </a:avLst>
          </a:prstGeom>
          <a:solidFill>
            <a:schemeClr val="accent1">
              <a:lumMod val="20000"/>
              <a:lumOff val="80000"/>
            </a:schemeClr>
          </a:solidFill>
          <a:ln w="28575" cap="rnd" algn="ctr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 lIns="0" rIns="0" rtlCol="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D6C5BA-7684-40E9-9185-BB391CD7217B}" type="slidenum">
              <a:rPr lang="en-US" smtClean="0">
                <a:solidFill>
                  <a:srgbClr val="0063BE"/>
                </a:solidFill>
                <a:latin typeface="+mj-lt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dirty="0">
              <a:solidFill>
                <a:srgbClr val="0063B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+mj-lt"/>
              </a:rPr>
              <a:t>COMPANY CONFIDENTIAL. FOR INTERNAL USE ONLY.</a:t>
            </a:r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Product: Competitive Benchmarking &amp; Digital Maximization</a:t>
            </a:r>
            <a:br>
              <a:rPr lang="en-US" sz="2000" dirty="0"/>
            </a:br>
            <a:r>
              <a:rPr lang="en-US" sz="2000" dirty="0"/>
              <a:t>Sales Overview </a:t>
            </a:r>
            <a:endParaRPr lang="en-US" sz="2000" dirty="0">
              <a:latin typeface="+mn-lt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470647" y="935170"/>
            <a:ext cx="4903212" cy="837475"/>
          </a:xfrm>
          <a:prstGeom prst="homePlate">
            <a:avLst>
              <a:gd name="adj" fmla="val 30597"/>
            </a:avLst>
          </a:prstGeom>
          <a:solidFill>
            <a:srgbClr val="002B82"/>
          </a:solidFill>
          <a:ln w="28575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Pentagon 46"/>
          <p:cNvSpPr/>
          <p:nvPr/>
        </p:nvSpPr>
        <p:spPr>
          <a:xfrm>
            <a:off x="475138" y="1914325"/>
            <a:ext cx="5617667" cy="4365459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125" y="1819273"/>
            <a:ext cx="2068195" cy="2616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latin typeface="+mj-lt"/>
              </a:rPr>
              <a:t>Approach / Methodology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8" name="Pentagon 47"/>
          <p:cNvSpPr/>
          <p:nvPr/>
        </p:nvSpPr>
        <p:spPr>
          <a:xfrm>
            <a:off x="6225999" y="1914322"/>
            <a:ext cx="2430929" cy="4365459"/>
          </a:xfrm>
          <a:prstGeom prst="homePlate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8587" y="963148"/>
            <a:ext cx="1263487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FFFFFF"/>
                </a:solidFill>
                <a:latin typeface="+mj-lt"/>
              </a:rPr>
              <a:t>Business Need</a:t>
            </a:r>
            <a:endParaRPr lang="en-US" sz="1400" b="1" u="sng" dirty="0">
              <a:solidFill>
                <a:srgbClr val="FFFF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8396" y="963148"/>
            <a:ext cx="1454181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dirty="0">
                <a:solidFill>
                  <a:srgbClr val="000000"/>
                </a:solidFill>
                <a:latin typeface="+mj-lt"/>
              </a:rPr>
              <a:t>Latinum Solution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8586" y="1195180"/>
            <a:ext cx="4702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A MEMBER wants to </a:t>
            </a:r>
            <a:r>
              <a:rPr lang="en-US" sz="1200" kern="0" dirty="0">
                <a:solidFill>
                  <a:schemeClr val="bg1"/>
                </a:solidFill>
                <a:latin typeface="+mj-lt"/>
              </a:rPr>
              <a:t>assess the multicultural competitive landscape and identify best practices that will inform go-to-market strategies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69250" y="1186215"/>
            <a:ext cx="325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</a:rPr>
              <a:t>Competitive Benchmarking</a:t>
            </a:r>
            <a:endParaRPr lang="en-US" sz="1200" dirty="0">
              <a:solidFill>
                <a:srgbClr val="000000"/>
              </a:solidFill>
            </a:endParaRPr>
          </a:p>
          <a:p>
            <a:pPr marL="171446" indent="-171446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6433" y="2339288"/>
            <a:ext cx="21950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Gives MEMBER a clear perspective of the landscape in question (e.g., strongest competitor)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Compares the brand’s performance against relevant benchmarks</a:t>
            </a:r>
            <a:endParaRPr lang="en-US" sz="1200" dirty="0">
              <a:solidFill>
                <a:srgbClr val="000000"/>
              </a:solidFill>
              <a:cs typeface="Arial" charset="0"/>
            </a:endParaRPr>
          </a:p>
          <a:p>
            <a:pPr marL="171446" indent="-171446" eaLnBrk="0" hangingPunct="0">
              <a:spcBef>
                <a:spcPct val="50000"/>
              </a:spcBef>
              <a:buClr>
                <a:srgbClr val="0070C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 charset="0"/>
              </a:rPr>
              <a:t>Defines best practices for re-application and provides execution examples</a:t>
            </a:r>
            <a:endParaRPr lang="en-US" sz="1200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5400000">
            <a:off x="5517290" y="2538484"/>
            <a:ext cx="1418665" cy="241869"/>
          </a:xfrm>
          <a:prstGeom prst="triangle">
            <a:avLst/>
          </a:prstGeom>
          <a:solidFill>
            <a:schemeClr val="bg1"/>
          </a:solidFill>
          <a:ln w="31750" algn="ctr">
            <a:solidFill>
              <a:srgbClr val="003366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84865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59917" y="1950077"/>
            <a:ext cx="80211" cy="263472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055294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39440" y="2017865"/>
            <a:ext cx="1109599" cy="261610"/>
          </a:xfrm>
          <a:prstGeom prst="rect">
            <a:avLst/>
          </a:prstGeom>
          <a:noFill/>
        </p:spPr>
        <p:txBody>
          <a:bodyPr wrap="none" lIns="91440" tIns="0" rIns="91440" anchor="ctr" anchorCtr="0">
            <a:spAutoFit/>
          </a:bodyPr>
          <a:lstStyle/>
          <a:p>
            <a:r>
              <a:rPr lang="en-US" sz="1400" b="1" u="sng" kern="0" dirty="0">
                <a:solidFill>
                  <a:srgbClr val="000000"/>
                </a:solidFill>
                <a:latin typeface="+mj-lt"/>
              </a:rPr>
              <a:t>Key Benefits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056289" y="2043595"/>
            <a:ext cx="0" cy="1208951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2430" y="3068063"/>
            <a:ext cx="91291" cy="314808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08"/>
          <p:cNvSpPr txBox="1">
            <a:spLocks noChangeArrowheads="1"/>
          </p:cNvSpPr>
          <p:nvPr/>
        </p:nvSpPr>
        <p:spPr bwMode="gray">
          <a:xfrm>
            <a:off x="618022" y="2107561"/>
            <a:ext cx="5481318" cy="5518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SzPct val="80000"/>
            </a:pPr>
            <a:r>
              <a:rPr lang="en-US" sz="1000" kern="0" dirty="0">
                <a:solidFill>
                  <a:srgbClr val="000000"/>
                </a:solidFill>
                <a:latin typeface="+mj-lt"/>
              </a:rPr>
              <a:t>Our Competitive Benchmarking Analysis will allow </a:t>
            </a:r>
            <a:r>
              <a:rPr lang="en-US" sz="1000" b="1" kern="0" dirty="0">
                <a:solidFill>
                  <a:srgbClr val="000000"/>
                </a:solidFill>
                <a:latin typeface="+mj-lt"/>
              </a:rPr>
              <a:t>MEMBER</a:t>
            </a:r>
            <a:r>
              <a:rPr lang="en-US" sz="1000" kern="0" dirty="0">
                <a:solidFill>
                  <a:srgbClr val="000000"/>
                </a:solidFill>
                <a:latin typeface="+mj-lt"/>
              </a:rPr>
              <a:t> to assess the multicultural competitive landscape and identify best practices that will inform go-to-market strategies, including optimizing your online presence and digital execution (Digital Maximization)</a:t>
            </a:r>
            <a:r>
              <a:rPr lang="en-US" sz="1000" dirty="0">
                <a:solidFill>
                  <a:srgbClr val="000000"/>
                </a:solidFill>
                <a:latin typeface="+mj-lt"/>
              </a:rPr>
              <a:t>.  Our approach </a:t>
            </a:r>
            <a:r>
              <a:rPr lang="en-US" sz="1000" kern="0" dirty="0">
                <a:solidFill>
                  <a:srgbClr val="000000"/>
                </a:solidFill>
                <a:latin typeface="+mj-lt"/>
              </a:rPr>
              <a:t>encompasses four phases:</a:t>
            </a:r>
            <a:endParaRPr lang="en-US" sz="1000" kern="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82" y="2656057"/>
            <a:ext cx="5610058" cy="35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Latinum Theme">
  <a:themeElements>
    <a:clrScheme name="New Latinum">
      <a:dk1>
        <a:srgbClr val="000000"/>
      </a:dk1>
      <a:lt1>
        <a:srgbClr val="FFFFFF"/>
      </a:lt1>
      <a:dk2>
        <a:srgbClr val="999999"/>
      </a:dk2>
      <a:lt2>
        <a:srgbClr val="EAEAEE"/>
      </a:lt2>
      <a:accent1>
        <a:srgbClr val="0063BE"/>
      </a:accent1>
      <a:accent2>
        <a:srgbClr val="FF6F20"/>
      </a:accent2>
      <a:accent3>
        <a:srgbClr val="66BC29"/>
      </a:accent3>
      <a:accent4>
        <a:srgbClr val="55C5E9"/>
      </a:accent4>
      <a:accent5>
        <a:srgbClr val="AFA79F"/>
      </a:accent5>
      <a:accent6>
        <a:srgbClr val="47474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New Latinum">
    <a:dk1>
      <a:srgbClr val="000000"/>
    </a:dk1>
    <a:lt1>
      <a:srgbClr val="FFFFFF"/>
    </a:lt1>
    <a:dk2>
      <a:srgbClr val="999999"/>
    </a:dk2>
    <a:lt2>
      <a:srgbClr val="EAEAEE"/>
    </a:lt2>
    <a:accent1>
      <a:srgbClr val="0063BE"/>
    </a:accent1>
    <a:accent2>
      <a:srgbClr val="FF6F20"/>
    </a:accent2>
    <a:accent3>
      <a:srgbClr val="66BC29"/>
    </a:accent3>
    <a:accent4>
      <a:srgbClr val="55C5E9"/>
    </a:accent4>
    <a:accent5>
      <a:srgbClr val="AFA79F"/>
    </a:accent5>
    <a:accent6>
      <a:srgbClr val="47474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39472</TotalTime>
  <Words>6515</Words>
  <Application>Microsoft Office PowerPoint</Application>
  <PresentationFormat>On-screen Show (4:3)</PresentationFormat>
  <Paragraphs>856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Arial</vt:lpstr>
      <vt:lpstr>Calibri</vt:lpstr>
      <vt:lpstr>Calibri Light</vt:lpstr>
      <vt:lpstr>Times New Roman</vt:lpstr>
      <vt:lpstr>Wingdings</vt:lpstr>
      <vt:lpstr>Wingdings 2</vt:lpstr>
      <vt:lpstr>6_Latinum Theme</vt:lpstr>
      <vt:lpstr>PowerPoint Presentation</vt:lpstr>
      <vt:lpstr>Consulting is on a journey to “productize” what we do in order to better define:</vt:lpstr>
      <vt:lpstr>Latinum’s Experts Provide the Richest, Most Comprehensive Solutions Across Your Workflow</vt:lpstr>
      <vt:lpstr>We prioritized these products based on current demand and future potential</vt:lpstr>
      <vt:lpstr>Based on our historical assessment and expert discussions, we have identified the following products as our first priority for definition</vt:lpstr>
      <vt:lpstr>PowerPoint Presentation</vt:lpstr>
      <vt:lpstr>Product: Size of Prize and Future Growth Analysis Sales Overview </vt:lpstr>
      <vt:lpstr>Product: Size of Prize and Future Growth Analysis Methodology </vt:lpstr>
      <vt:lpstr>Product: Competitive Benchmarking &amp; Digital Maximization Sales Overview </vt:lpstr>
      <vt:lpstr>Product: Competitive Benchmarking &amp; Digital Maximization Methodology </vt:lpstr>
      <vt:lpstr>Product: Competitive Benchmarking &amp; Digital Maximization Case Study - Competitive Best-in-Class Bilingual App Benchmarking</vt:lpstr>
      <vt:lpstr>Product: Brand Portfolio Assessment and Prioritization  Sales Overview </vt:lpstr>
      <vt:lpstr>Product: Brand Portfolio Assessment and Prioritization  Methodology </vt:lpstr>
      <vt:lpstr>Product: Retail Trade Area Analysis Sales Overview </vt:lpstr>
      <vt:lpstr>Product: Retail Trade Area Analysis  Methodology</vt:lpstr>
      <vt:lpstr>Product: Industry &amp; Category Insights Factsheet Sales Overview </vt:lpstr>
      <vt:lpstr>Product: Industry &amp; Category Insights Factsheet Methodology </vt:lpstr>
      <vt:lpstr>Product: Industry &amp; Category Insights Factsheet Case Study – Cereal Category Factsheet</vt:lpstr>
      <vt:lpstr>PowerPoint Presentation</vt:lpstr>
      <vt:lpstr>Product: Consumer Segmentation Sales Overview </vt:lpstr>
      <vt:lpstr>Product: Consumer Segmentation  Methodology </vt:lpstr>
      <vt:lpstr>Product: Product Innovation - Leading with Multicultural Insights  Sales Overview </vt:lpstr>
      <vt:lpstr>Product: Product Innovation – Leading with Multicultural Insights Methodology </vt:lpstr>
      <vt:lpstr>Product: Cultural Continuum / Total Market Strategy  Methodology </vt:lpstr>
      <vt:lpstr>Product: Cultural Continuum / Total Market Strategy  Sales Overview </vt:lpstr>
      <vt:lpstr>PowerPoint Presentation</vt:lpstr>
      <vt:lpstr>Product: Shopper Marketing Playbook Sales Overview </vt:lpstr>
      <vt:lpstr>Product: Shopper Marketing Playbook Methodology </vt:lpstr>
      <vt:lpstr>Product: Knowledge Management Sales Overview </vt:lpstr>
      <vt:lpstr>PowerPoint Presentation</vt:lpstr>
      <vt:lpstr>PowerPoint Presentation</vt:lpstr>
      <vt:lpstr>PowerPoint Presentation</vt:lpstr>
      <vt:lpstr>Product: Multicultural Sales &amp; Share Trends Report &amp; Brand Scorecard  Sales Overview </vt:lpstr>
      <vt:lpstr>Product: Multicultural Sales &amp; Share Trends Report &amp; Brand Scorecard  Methodology </vt:lpstr>
      <vt:lpstr>PowerPoint Presentation</vt:lpstr>
      <vt:lpstr>Product: Expert Onsite/Workshop/Training  Sales Overview </vt:lpstr>
      <vt:lpstr>Product: Expert Onsite/Workshop/Training Methodology </vt:lpstr>
      <vt:lpstr>What’s Next? Project Plans and Rate Cards</vt:lpstr>
      <vt:lpstr>Strategic Priorities for Products Definition and Development</vt:lpstr>
      <vt:lpstr>PowerPoint Presentation</vt:lpstr>
      <vt:lpstr>Today, we spend the majority of hours on “Strategic Consulting Work”; Onsites/POVs are less frequent but critical to top-to-top relationship building</vt:lpstr>
      <vt:lpstr>Our major time commitments are assessment and strategy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Product: Size of Prize and Future Growth Analysis Methodology</dc:title>
  <dc:creator>Ida</dc:creator>
  <cp:lastModifiedBy>Ramesh</cp:lastModifiedBy>
  <cp:revision>458</cp:revision>
  <dcterms:created xsi:type="dcterms:W3CDTF">2015-07-09T01:57:08Z</dcterms:created>
  <dcterms:modified xsi:type="dcterms:W3CDTF">2015-10-09T22:17:32Z</dcterms:modified>
</cp:coreProperties>
</file>